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2"/>
    <p:sldMasterId id="2147483670" r:id="rId3"/>
  </p:sldMasterIdLst>
  <p:sldIdLst>
    <p:sldId id="256" r:id="rId4"/>
    <p:sldId id="257" r:id="rId5"/>
    <p:sldId id="259" r:id="rId6"/>
    <p:sldId id="260" r:id="rId7"/>
    <p:sldId id="261" r:id="rId8"/>
    <p:sldId id="262" r:id="rId9"/>
    <p:sldId id="263" r:id="rId10"/>
    <p:sldId id="264" r:id="rId11"/>
    <p:sldId id="265" r:id="rId12"/>
    <p:sldId id="266" r:id="rId13"/>
    <p:sldId id="267" r:id="rId14"/>
    <p:sldId id="280" r:id="rId15"/>
    <p:sldId id="268" r:id="rId16"/>
    <p:sldId id="269" r:id="rId17"/>
    <p:sldId id="272" r:id="rId18"/>
    <p:sldId id="273" r:id="rId19"/>
    <p:sldId id="281" r:id="rId20"/>
    <p:sldId id="274" r:id="rId21"/>
    <p:sldId id="275" r:id="rId22"/>
    <p:sldId id="277" r:id="rId23"/>
    <p:sldId id="278" r:id="rId2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1D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66" d="100"/>
          <a:sy n="166" d="100"/>
        </p:scale>
        <p:origin x="24"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228600" y="228600"/>
            <a:ext cx="5122440" cy="8294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2098800" y="967680"/>
            <a:ext cx="6792480" cy="1676160"/>
          </a:xfrm>
          <a:prstGeom prst="rect">
            <a:avLst/>
          </a:prstGeom>
          <a:noFill/>
          <a:ln w="0">
            <a:noFill/>
          </a:ln>
        </p:spPr>
        <p:txBody>
          <a:bodyPr lIns="91440" tIns="91440" rIns="91440" bIns="91440" anchor="b">
            <a:noAutofit/>
          </a:bodyPr>
          <a:lstStyle/>
          <a:p>
            <a:pPr indent="0">
              <a:buNone/>
            </a:pPr>
            <a:r>
              <a:rPr lang="fr-FR" sz="5500" b="0" strike="noStrike" spc="-1">
                <a:solidFill>
                  <a:schemeClr val="dk1"/>
                </a:solidFill>
                <a:latin typeface="Arial"/>
              </a:rPr>
              <a:t>Click to edit the title text format</a:t>
            </a:r>
          </a:p>
        </p:txBody>
      </p:sp>
      <p:cxnSp>
        <p:nvCxnSpPr>
          <p:cNvPr id="4" name="Google Shape;11;p2"/>
          <p:cNvCxnSpPr/>
          <p:nvPr/>
        </p:nvCxnSpPr>
        <p:spPr>
          <a:xfrm flipH="1">
            <a:off x="5356080" y="2571480"/>
            <a:ext cx="3788280" cy="360"/>
          </a:xfrm>
          <a:prstGeom prst="straightConnector1">
            <a:avLst/>
          </a:prstGeom>
          <a:ln w="9525">
            <a:solidFill>
              <a:srgbClr val="F3F3F3"/>
            </a:solidFill>
            <a:round/>
          </a:ln>
        </p:spPr>
      </p:cxn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228600" y="228600"/>
            <a:ext cx="8686080" cy="69804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16" name="Google Shape;66;p14"/>
          <p:cNvCxnSpPr/>
          <p:nvPr/>
        </p:nvCxnSpPr>
        <p:spPr>
          <a:xfrm flipH="1">
            <a:off x="3011400" y="2030040"/>
            <a:ext cx="6163200" cy="360"/>
          </a:xfrm>
          <a:prstGeom prst="straightConnector1">
            <a:avLst/>
          </a:prstGeom>
          <a:ln w="9525">
            <a:solidFill>
              <a:srgbClr val="F3F3F3"/>
            </a:solidFill>
            <a:round/>
          </a:ln>
        </p:spPr>
      </p:cxnSp>
      <p:sp>
        <p:nvSpPr>
          <p:cNvPr id="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228600" y="465480"/>
            <a:ext cx="6225480" cy="196416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sp>
        <p:nvSpPr>
          <p:cNvPr id="40" name="PlaceHolder 2"/>
          <p:cNvSpPr>
            <a:spLocks noGrp="1"/>
          </p:cNvSpPr>
          <p:nvPr>
            <p:ph type="title"/>
          </p:nvPr>
        </p:nvSpPr>
        <p:spPr>
          <a:xfrm>
            <a:off x="7647120" y="3453120"/>
            <a:ext cx="1267920" cy="896040"/>
          </a:xfrm>
          <a:prstGeom prst="rect">
            <a:avLst/>
          </a:prstGeom>
          <a:noFill/>
          <a:ln w="0">
            <a:noFill/>
          </a:ln>
        </p:spPr>
        <p:txBody>
          <a:bodyPr lIns="91440" tIns="91440" rIns="91440" bIns="91440" anchor="ctr">
            <a:noAutofit/>
          </a:bodyPr>
          <a:lstStyle/>
          <a:p>
            <a:pPr indent="0" algn="r">
              <a:lnSpc>
                <a:spcPct val="100000"/>
              </a:lnSpc>
              <a:buNone/>
            </a:pPr>
            <a:r>
              <a:rPr lang="fr-FR" sz="5000" b="0" strike="noStrike" spc="-1">
                <a:solidFill>
                  <a:schemeClr val="dk1"/>
                </a:solidFill>
                <a:latin typeface="DM Sans ExtraLight"/>
                <a:ea typeface="DM Sans ExtraLight"/>
              </a:rPr>
              <a:t>xx%</a:t>
            </a:r>
            <a:endParaRPr lang="fr-FR" sz="5000" b="0" strike="noStrike" spc="-1">
              <a:solidFill>
                <a:schemeClr val="dk1"/>
              </a:solidFill>
              <a:latin typeface="Arial"/>
            </a:endParaRPr>
          </a:p>
        </p:txBody>
      </p:sp>
      <p:cxnSp>
        <p:nvCxnSpPr>
          <p:cNvPr id="41" name="Google Shape;16;p3"/>
          <p:cNvCxnSpPr/>
          <p:nvPr/>
        </p:nvCxnSpPr>
        <p:spPr>
          <a:xfrm flipH="1">
            <a:off x="0" y="2571480"/>
            <a:ext cx="3825360" cy="360"/>
          </a:xfrm>
          <a:prstGeom prst="straightConnector1">
            <a:avLst/>
          </a:prstGeom>
          <a:ln w="9525">
            <a:solidFill>
              <a:srgbClr val="F3F3F3"/>
            </a:solidFill>
            <a:round/>
          </a:ln>
        </p:spPr>
      </p:cxnSp>
      <p:sp>
        <p:nvSpPr>
          <p:cNvPr id="42"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1239961" y="727685"/>
            <a:ext cx="7983622" cy="1676160"/>
          </a:xfrm>
          <a:prstGeom prst="rect">
            <a:avLst/>
          </a:prstGeom>
          <a:noFill/>
          <a:ln w="0">
            <a:noFill/>
          </a:ln>
        </p:spPr>
        <p:txBody>
          <a:bodyPr lIns="91440" tIns="91440" rIns="91440" bIns="91440" anchor="b">
            <a:normAutofit fontScale="90000"/>
          </a:bodyPr>
          <a:lstStyle/>
          <a:p>
            <a:pPr indent="0">
              <a:buNone/>
            </a:pPr>
            <a:r>
              <a:rPr lang="fr-FR" sz="5500" spc="-1" dirty="0">
                <a:solidFill>
                  <a:schemeClr val="dk1"/>
                </a:solidFill>
                <a:latin typeface="DM Sans ExtraLight"/>
                <a:ea typeface="DM Sans ExtraLight"/>
              </a:rPr>
              <a:t>Gas </a:t>
            </a:r>
            <a:r>
              <a:rPr lang="fr-FR" sz="5500" spc="-1" dirty="0" err="1">
                <a:solidFill>
                  <a:schemeClr val="dk1"/>
                </a:solidFill>
                <a:latin typeface="DM Sans ExtraLight"/>
                <a:ea typeface="DM Sans ExtraLight"/>
              </a:rPr>
              <a:t>Detecting</a:t>
            </a:r>
            <a:r>
              <a:rPr lang="fr-FR" sz="5500" spc="-1" dirty="0">
                <a:solidFill>
                  <a:schemeClr val="dk1"/>
                </a:solidFill>
                <a:latin typeface="DM Sans ExtraLight"/>
                <a:ea typeface="DM Sans ExtraLight"/>
              </a:rPr>
              <a:t> </a:t>
            </a:r>
            <a:r>
              <a:rPr lang="fr-FR" sz="5500" spc="-1" dirty="0" err="1">
                <a:solidFill>
                  <a:schemeClr val="dk1"/>
                </a:solidFill>
                <a:latin typeface="DM Sans ExtraLight"/>
                <a:ea typeface="DM Sans ExtraLight"/>
              </a:rPr>
              <a:t>Alarm</a:t>
            </a:r>
            <a:r>
              <a:rPr lang="fr-FR" sz="5500" spc="-1" dirty="0">
                <a:solidFill>
                  <a:schemeClr val="dk1"/>
                </a:solidFill>
                <a:latin typeface="DM Sans ExtraLight"/>
                <a:ea typeface="DM Sans ExtraLight"/>
              </a:rPr>
              <a:t> System </a:t>
            </a:r>
            <a:endParaRPr lang="fr-FR" sz="5500" b="0" strike="noStrike" spc="-1" dirty="0">
              <a:solidFill>
                <a:schemeClr val="dk1"/>
              </a:solidFill>
              <a:latin typeface="DM Sans ExtraLight"/>
              <a:ea typeface="DM Sans ExtraLight"/>
            </a:endParaRPr>
          </a:p>
        </p:txBody>
      </p:sp>
      <p:sp>
        <p:nvSpPr>
          <p:cNvPr id="66" name="PlaceHolder 2"/>
          <p:cNvSpPr>
            <a:spLocks noGrp="1"/>
          </p:cNvSpPr>
          <p:nvPr>
            <p:ph type="subTitle"/>
          </p:nvPr>
        </p:nvSpPr>
        <p:spPr>
          <a:xfrm>
            <a:off x="6970105" y="4146696"/>
            <a:ext cx="5248080" cy="836430"/>
          </a:xfrm>
          <a:prstGeom prst="rect">
            <a:avLst/>
          </a:prstGeom>
          <a:noFill/>
          <a:ln w="0">
            <a:noFill/>
          </a:ln>
        </p:spPr>
        <p:txBody>
          <a:bodyPr lIns="91440" tIns="91440" rIns="91440" bIns="91440" anchor="t">
            <a:normAutofit fontScale="62500" lnSpcReduction="20000"/>
          </a:bodyPr>
          <a:lstStyle/>
          <a:p>
            <a:pPr indent="0">
              <a:lnSpc>
                <a:spcPct val="100000"/>
              </a:lnSpc>
              <a:buNone/>
              <a:tabLst>
                <a:tab pos="0" algn="l"/>
              </a:tabLst>
            </a:pPr>
            <a:r>
              <a:rPr lang="en-US" sz="1600" spc="-1" dirty="0">
                <a:solidFill>
                  <a:srgbClr val="FFFFFF"/>
                </a:solidFill>
                <a:latin typeface="OpenSymbol"/>
              </a:rPr>
              <a:t>Presented by :</a:t>
            </a:r>
          </a:p>
          <a:p>
            <a:pPr marL="342900" indent="-342900">
              <a:lnSpc>
                <a:spcPct val="100000"/>
              </a:lnSpc>
              <a:buAutoNum type="arabicPeriod"/>
              <a:tabLst>
                <a:tab pos="0" algn="l"/>
              </a:tabLst>
            </a:pPr>
            <a:r>
              <a:rPr lang="en-US" sz="1600" spc="-1" dirty="0">
                <a:solidFill>
                  <a:srgbClr val="FFFFFF"/>
                </a:solidFill>
                <a:latin typeface="OpenSymbol"/>
              </a:rPr>
              <a:t>A. Srimanth</a:t>
            </a:r>
          </a:p>
          <a:p>
            <a:pPr marL="342900" indent="-342900">
              <a:lnSpc>
                <a:spcPct val="100000"/>
              </a:lnSpc>
              <a:buAutoNum type="arabicPeriod"/>
              <a:tabLst>
                <a:tab pos="0" algn="l"/>
              </a:tabLst>
            </a:pPr>
            <a:r>
              <a:rPr lang="en-US" sz="1600" b="0" strike="noStrike" spc="-1" dirty="0">
                <a:solidFill>
                  <a:srgbClr val="FFFFFF"/>
                </a:solidFill>
                <a:latin typeface="OpenSymbol"/>
              </a:rPr>
              <a:t>K.</a:t>
            </a:r>
            <a:r>
              <a:rPr lang="en-US" sz="1600" spc="-1" dirty="0">
                <a:solidFill>
                  <a:srgbClr val="FFFFFF"/>
                </a:solidFill>
                <a:latin typeface="OpenSymbol"/>
              </a:rPr>
              <a:t>V.S.N. Ganesh</a:t>
            </a:r>
          </a:p>
          <a:p>
            <a:pPr marL="342900" indent="-342900">
              <a:lnSpc>
                <a:spcPct val="100000"/>
              </a:lnSpc>
              <a:buAutoNum type="arabicPeriod"/>
              <a:tabLst>
                <a:tab pos="0" algn="l"/>
              </a:tabLst>
            </a:pPr>
            <a:r>
              <a:rPr lang="en-US" sz="1600" b="0" strike="noStrike" spc="-1" dirty="0">
                <a:solidFill>
                  <a:srgbClr val="FFFFFF"/>
                </a:solidFill>
                <a:latin typeface="OpenSymbol"/>
              </a:rPr>
              <a:t>Girija prasad Acharya</a:t>
            </a:r>
          </a:p>
          <a:p>
            <a:pPr marL="342900" indent="-342900">
              <a:lnSpc>
                <a:spcPct val="100000"/>
              </a:lnSpc>
              <a:buAutoNum type="arabicPeriod"/>
              <a:tabLst>
                <a:tab pos="0" algn="l"/>
              </a:tabLst>
            </a:pPr>
            <a:r>
              <a:rPr lang="en-US" sz="1600" spc="-1" dirty="0">
                <a:solidFill>
                  <a:srgbClr val="FFFFFF"/>
                </a:solidFill>
                <a:latin typeface="OpenSymbol"/>
              </a:rPr>
              <a:t>M. Gnaneshwar</a:t>
            </a:r>
            <a:endParaRPr lang="en-US" sz="1600" b="0" strike="noStrike" spc="-1" dirty="0">
              <a:solidFill>
                <a:srgbClr val="FFFFFF"/>
              </a:solidFill>
              <a:latin typeface="OpenSymbol"/>
            </a:endParaRPr>
          </a:p>
          <a:p>
            <a:pPr marL="342900" indent="-342900">
              <a:lnSpc>
                <a:spcPct val="100000"/>
              </a:lnSpc>
              <a:buAutoNum type="arabicPeriod"/>
              <a:tabLst>
                <a:tab pos="0" algn="l"/>
              </a:tabLst>
            </a:pPr>
            <a:endParaRPr lang="en-US" sz="1600" b="0" strike="noStrike" spc="-1" dirty="0">
              <a:solidFill>
                <a:srgbClr val="FFFFFF"/>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 name="Google Shape;166;p30"/>
          <p:cNvPicPr/>
          <p:nvPr/>
        </p:nvPicPr>
        <p:blipFill>
          <a:blip r:embed="rId2">
            <a:alphaModFix amt="85000"/>
            <a:extLst>
              <a:ext uri="{28A0092B-C50C-407E-A947-70E740481C1C}">
                <a14:useLocalDpi xmlns:a14="http://schemas.microsoft.com/office/drawing/2010/main" val="0"/>
              </a:ext>
            </a:extLst>
          </a:blip>
          <a:srcRect l="16676" r="16676"/>
          <a:stretch/>
        </p:blipFill>
        <p:spPr>
          <a:xfrm>
            <a:off x="5715720" y="0"/>
            <a:ext cx="3427920" cy="5143320"/>
          </a:xfrm>
          <a:prstGeom prst="rect">
            <a:avLst/>
          </a:prstGeom>
          <a:ln w="0">
            <a:noFill/>
          </a:ln>
        </p:spPr>
      </p:pic>
      <p:sp>
        <p:nvSpPr>
          <p:cNvPr id="91" name="PlaceHolder 1"/>
          <p:cNvSpPr>
            <a:spLocks noGrp="1"/>
          </p:cNvSpPr>
          <p:nvPr>
            <p:ph type="title" idx="4294967295"/>
          </p:nvPr>
        </p:nvSpPr>
        <p:spPr>
          <a:xfrm>
            <a:off x="0" y="228600"/>
            <a:ext cx="5324475" cy="1828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Gas Sensor Functionality</a:t>
            </a:r>
            <a:endParaRPr lang="fr-FR" sz="3000" b="0" strike="noStrike" spc="-1">
              <a:solidFill>
                <a:schemeClr val="dk1"/>
              </a:solidFill>
              <a:latin typeface="Arial"/>
            </a:endParaRPr>
          </a:p>
        </p:txBody>
      </p:sp>
      <p:sp>
        <p:nvSpPr>
          <p:cNvPr id="92" name="PlaceHolder 2"/>
          <p:cNvSpPr>
            <a:spLocks noGrp="1"/>
          </p:cNvSpPr>
          <p:nvPr>
            <p:ph idx="4294967295"/>
          </p:nvPr>
        </p:nvSpPr>
        <p:spPr>
          <a:xfrm>
            <a:off x="0" y="2524125"/>
            <a:ext cx="5324475" cy="239077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The gas sensor detects the presence of specific gases such as methane or propane. Once it identifies unsafe gas concentrations, it sends alerts through the Arduino, making it a critical component of the safety system.</a:t>
            </a:r>
          </a:p>
          <a:p>
            <a:pPr indent="0">
              <a:lnSpc>
                <a:spcPct val="100000"/>
              </a:lnSpc>
              <a:buNone/>
              <a:tabLst>
                <a:tab pos="0" algn="l"/>
              </a:tabLst>
            </a:pPr>
            <a:r>
              <a:rPr lang="en-IN" sz="1400" spc="-1" dirty="0">
                <a:solidFill>
                  <a:schemeClr val="dk1"/>
                </a:solidFill>
                <a:latin typeface="Karla Light"/>
              </a:rPr>
              <a:t>T</a:t>
            </a:r>
            <a:r>
              <a:rPr lang="en" sz="1400" spc="-1" dirty="0">
                <a:solidFill>
                  <a:schemeClr val="dk1"/>
                </a:solidFill>
                <a:latin typeface="Karla Light"/>
              </a:rPr>
              <a:t>ypes of gas sensors :</a:t>
            </a:r>
          </a:p>
          <a:p>
            <a:pPr indent="0">
              <a:lnSpc>
                <a:spcPct val="100000"/>
              </a:lnSpc>
              <a:buNone/>
              <a:tabLst>
                <a:tab pos="0" algn="l"/>
              </a:tabLst>
            </a:pPr>
            <a:r>
              <a:rPr lang="en" sz="1400" b="0" strike="noStrike" spc="-1" dirty="0">
                <a:solidFill>
                  <a:schemeClr val="dk1"/>
                </a:solidFill>
                <a:latin typeface="Karla Light"/>
              </a:rPr>
              <a:t>MQ 2, MQ 4, MP 2, MQ 5, MQ 6, MQ 7…etc</a:t>
            </a:r>
          </a:p>
          <a:p>
            <a:pPr indent="0">
              <a:lnSpc>
                <a:spcPct val="100000"/>
              </a:lnSpc>
              <a:buNone/>
              <a:tabLst>
                <a:tab pos="0" algn="l"/>
              </a:tabLst>
            </a:pPr>
            <a:r>
              <a:rPr lang="en-IN" sz="1400" spc="-1" dirty="0">
                <a:solidFill>
                  <a:schemeClr val="dk1"/>
                </a:solidFill>
                <a:latin typeface="Karla Light"/>
              </a:rPr>
              <a:t>H</a:t>
            </a:r>
            <a:r>
              <a:rPr lang="en" sz="1400" spc="-1" dirty="0">
                <a:solidFill>
                  <a:schemeClr val="dk1"/>
                </a:solidFill>
                <a:latin typeface="Karla Light"/>
              </a:rPr>
              <a:t>ere in this project  we used is MQ 2. </a:t>
            </a:r>
            <a:endParaRPr lang="fr-FR" sz="1400" b="0" strike="noStrike" spc="-1" dirty="0">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PlaceHolder 1"/>
          <p:cNvSpPr>
            <a:spLocks noGrp="1"/>
          </p:cNvSpPr>
          <p:nvPr>
            <p:ph type="title" idx="4294967295"/>
          </p:nvPr>
        </p:nvSpPr>
        <p:spPr>
          <a:xfrm>
            <a:off x="0" y="228600"/>
            <a:ext cx="8686800" cy="6953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Arduino UNO Features</a:t>
            </a:r>
            <a:endParaRPr lang="fr-FR" sz="3000" b="0" strike="noStrike" spc="-1">
              <a:solidFill>
                <a:schemeClr val="dk1"/>
              </a:solidFill>
              <a:latin typeface="Arial"/>
            </a:endParaRPr>
          </a:p>
        </p:txBody>
      </p:sp>
      <p:sp>
        <p:nvSpPr>
          <p:cNvPr id="94" name="PlaceHolder 2"/>
          <p:cNvSpPr>
            <a:spLocks noGrp="1"/>
          </p:cNvSpPr>
          <p:nvPr>
            <p:ph type="subTitle" idx="4294967295"/>
          </p:nvPr>
        </p:nvSpPr>
        <p:spPr>
          <a:xfrm>
            <a:off x="0" y="2696297"/>
            <a:ext cx="5905500" cy="234315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The Arduino UNO is a v microcontroller board that’s perfect for beginners and experts alike. It features digital and analog inputs/outputs, USB connectivity for easy programming, and an intuitive interface, making it a great choice for projects like our gas sensor setup.</a:t>
            </a:r>
            <a:endParaRPr lang="en-US" sz="1400" b="0" strike="noStrike" spc="-1" dirty="0">
              <a:solidFill>
                <a:srgbClr val="FFFFFF"/>
              </a:solidFill>
              <a:latin typeface="OpenSymbol"/>
            </a:endParaRPr>
          </a:p>
        </p:txBody>
      </p:sp>
      <p:pic>
        <p:nvPicPr>
          <p:cNvPr id="92" name="Google Shape;166;p30"/>
          <p:cNvPicPr/>
          <p:nvPr/>
        </p:nvPicPr>
        <p:blipFill>
          <a:blip r:embed="rId2">
            <a:alphaModFix amt="60000"/>
          </a:blip>
          <a:srcRect l="24910" t="46081" r="51100"/>
          <a:stretch/>
        </p:blipFill>
        <p:spPr>
          <a:xfrm>
            <a:off x="5715720" y="0"/>
            <a:ext cx="3427920" cy="5143320"/>
          </a:xfrm>
          <a:prstGeom prst="rect">
            <a:avLst/>
          </a:prstGeom>
          <a:ln w="0">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a:lnSpc>
                <a:spcPct val="100000"/>
              </a:lnSpc>
              <a:tabLst>
                <a:tab pos="0" algn="l"/>
              </a:tabLst>
            </a:pPr>
            <a:r>
              <a:rPr lang="en" sz="3000" b="0" strike="noStrike" spc="-1" dirty="0">
                <a:solidFill>
                  <a:schemeClr val="dk1"/>
                </a:solidFill>
                <a:latin typeface="DM Sans ExtraLight"/>
                <a:ea typeface="DM Sans ExtraLight"/>
              </a:rPr>
              <a:t>LED Indicators and Buzzer Functions</a:t>
            </a:r>
            <a:endParaRPr lang="fr-FR" sz="3000" b="0" strike="noStrike" spc="-1" dirty="0">
              <a:solidFill>
                <a:schemeClr val="dk1"/>
              </a:solidFill>
              <a:latin typeface="Arial"/>
            </a:endParaRPr>
          </a:p>
        </p:txBody>
      </p:sp>
      <p:sp>
        <p:nvSpPr>
          <p:cNvPr id="115"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LED indicators </a:t>
            </a:r>
            <a:r>
              <a:rPr lang="en" sz="1400" spc="-1" dirty="0">
                <a:solidFill>
                  <a:schemeClr val="dk1"/>
                </a:solidFill>
                <a:latin typeface="Karla Light"/>
                <a:ea typeface="Karla Light"/>
              </a:rPr>
              <a:t>are</a:t>
            </a:r>
            <a:r>
              <a:rPr lang="en" sz="1400" b="0" strike="noStrike" spc="-1" dirty="0">
                <a:solidFill>
                  <a:schemeClr val="dk1"/>
                </a:solidFill>
                <a:latin typeface="Karla Light"/>
                <a:ea typeface="Karla Light"/>
              </a:rPr>
              <a:t> the operational status of the system. Different colors (green for normal, red for alert) signify system states, allowing users to quickly </a:t>
            </a:r>
            <a:r>
              <a:rPr lang="en" sz="1400" spc="-1" dirty="0">
                <a:solidFill>
                  <a:schemeClr val="dk1"/>
                </a:solidFill>
                <a:latin typeface="Karla Light"/>
                <a:ea typeface="Karla Light"/>
              </a:rPr>
              <a:t>understand</a:t>
            </a:r>
            <a:r>
              <a:rPr lang="en" sz="1400" b="0" strike="noStrike" spc="-1" dirty="0">
                <a:solidFill>
                  <a:schemeClr val="dk1"/>
                </a:solidFill>
                <a:latin typeface="Karla Light"/>
                <a:ea typeface="Karla Light"/>
              </a:rPr>
              <a:t> the status of gas levels without needing to look at the LCD.</a:t>
            </a:r>
          </a:p>
          <a:p>
            <a:pPr indent="0">
              <a:lnSpc>
                <a:spcPct val="100000"/>
              </a:lnSpc>
              <a:buNone/>
              <a:tabLst>
                <a:tab pos="0" algn="l"/>
              </a:tabLst>
            </a:pPr>
            <a:r>
              <a:rPr lang="en" sz="1400" b="0" strike="noStrike" spc="-1" dirty="0">
                <a:solidFill>
                  <a:schemeClr val="dk1"/>
                </a:solidFill>
                <a:latin typeface="Karla Light"/>
                <a:ea typeface="Karla Light"/>
              </a:rPr>
              <a:t>The buzzer functions as an auditory alert system that sounds alarms when gas levels exceed safe thresholds</a:t>
            </a:r>
            <a:endParaRPr lang="en-US" sz="1400" b="0" strike="noStrike" spc="-1" dirty="0">
              <a:solidFill>
                <a:srgbClr val="FFFFFF"/>
              </a:solidFill>
              <a:latin typeface="OpenSymbo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PlaceHolder 1"/>
          <p:cNvSpPr>
            <a:spLocks noGrp="1"/>
          </p:cNvSpPr>
          <p:nvPr>
            <p:ph type="title" idx="4294967295"/>
          </p:nvPr>
        </p:nvSpPr>
        <p:spPr>
          <a:xfrm>
            <a:off x="0" y="466725"/>
            <a:ext cx="6229350" cy="196215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a:solidFill>
                  <a:schemeClr val="dk1"/>
                </a:solidFill>
                <a:latin typeface="DM Sans ExtraLight"/>
                <a:ea typeface="DM Sans ExtraLight"/>
              </a:rPr>
              <a:t>Tinkercad Simulation</a:t>
            </a:r>
            <a:endParaRPr lang="fr-FR" sz="5000" b="0" strike="noStrike" spc="-1">
              <a:solidFill>
                <a:schemeClr val="dk1"/>
              </a:solidFill>
              <a:latin typeface="Arial"/>
            </a:endParaRPr>
          </a:p>
        </p:txBody>
      </p:sp>
      <p:sp>
        <p:nvSpPr>
          <p:cNvPr id="97" name="PlaceHolder 3"/>
          <p:cNvSpPr>
            <a:spLocks noGrp="1"/>
          </p:cNvSpPr>
          <p:nvPr>
            <p:ph type="title" idx="4294967295"/>
          </p:nvPr>
        </p:nvSpPr>
        <p:spPr>
          <a:xfrm>
            <a:off x="7877175" y="3457575"/>
            <a:ext cx="1266825" cy="895350"/>
          </a:xfrm>
          <a:prstGeom prst="rect">
            <a:avLst/>
          </a:prstGeom>
          <a:noFill/>
          <a:ln w="0">
            <a:noFill/>
          </a:ln>
        </p:spPr>
        <p:txBody>
          <a:bodyPr lIns="91440" tIns="91440" rIns="91440" bIns="91440" anchor="ctr">
            <a:normAutofit fontScale="90000"/>
          </a:bodyPr>
          <a:lstStyle/>
          <a:p>
            <a:pPr indent="0" algn="r">
              <a:lnSpc>
                <a:spcPct val="100000"/>
              </a:lnSpc>
              <a:buNone/>
              <a:tabLst>
                <a:tab pos="0" algn="l"/>
              </a:tabLst>
            </a:pPr>
            <a:r>
              <a:rPr lang="en" sz="5000" b="0" strike="noStrike" spc="-1">
                <a:solidFill>
                  <a:schemeClr val="dk1"/>
                </a:solidFill>
                <a:latin typeface="DM Sans ExtraLight"/>
                <a:ea typeface="DM Sans ExtraLight"/>
              </a:rPr>
              <a:t>04</a:t>
            </a:r>
            <a:endParaRPr lang="fr-FR" sz="5000" b="0" strike="noStrike" spc="-1">
              <a:solidFill>
                <a:schemeClr val="dk1"/>
              </a:solidFill>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idx="4294967295"/>
          </p:nvPr>
        </p:nvSpPr>
        <p:spPr>
          <a:xfrm>
            <a:off x="0" y="228600"/>
            <a:ext cx="8686800" cy="6953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spc="-1" dirty="0">
                <a:solidFill>
                  <a:schemeClr val="dk1"/>
                </a:solidFill>
                <a:latin typeface="DM Sans ExtraLight"/>
              </a:rPr>
              <a:t>Benefits of Simulation</a:t>
            </a:r>
            <a:endParaRPr lang="fr-FR" sz="3000" b="0" strike="noStrike" spc="-1" dirty="0">
              <a:solidFill>
                <a:schemeClr val="dk1"/>
              </a:solidFill>
              <a:latin typeface="Arial"/>
            </a:endParaRPr>
          </a:p>
        </p:txBody>
      </p:sp>
      <p:sp>
        <p:nvSpPr>
          <p:cNvPr id="99" name="PlaceHolder 2"/>
          <p:cNvSpPr>
            <a:spLocks noGrp="1"/>
          </p:cNvSpPr>
          <p:nvPr>
            <p:ph type="subTitle" idx="4294967295"/>
          </p:nvPr>
        </p:nvSpPr>
        <p:spPr>
          <a:xfrm>
            <a:off x="182880" y="2571750"/>
            <a:ext cx="3427413" cy="5227637"/>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Tinkercad provides an easy way to simulate the gas sensor project, showing component interactions and setup functionality without physical hardware, ideal for testing and prototyping.</a:t>
            </a:r>
          </a:p>
          <a:p>
            <a:pPr indent="0">
              <a:lnSpc>
                <a:spcPct val="100000"/>
              </a:lnSpc>
              <a:buNone/>
              <a:tabLst>
                <a:tab pos="0" algn="l"/>
              </a:tabLst>
            </a:pPr>
            <a:r>
              <a:rPr lang="en" sz="1400" b="0" strike="noStrike" spc="-1" dirty="0">
                <a:solidFill>
                  <a:schemeClr val="dk1"/>
                </a:solidFill>
                <a:latin typeface="Karla Light"/>
                <a:ea typeface="Karla Light"/>
              </a:rPr>
              <a:t>Using Tinkercad simulation helps catch design issues early, saves material costs, and prepares you for building the actual circuit smoothly.</a:t>
            </a:r>
            <a:endParaRPr lang="en-US" sz="1400" b="0" strike="noStrike" spc="-1" dirty="0">
              <a:solidFill>
                <a:srgbClr val="FFFFFF"/>
              </a:solidFill>
              <a:latin typeface="OpenSymbol"/>
            </a:endParaRPr>
          </a:p>
          <a:p>
            <a:pPr indent="0">
              <a:lnSpc>
                <a:spcPct val="100000"/>
              </a:lnSpc>
              <a:buNone/>
              <a:tabLst>
                <a:tab pos="0" algn="l"/>
              </a:tabLst>
            </a:pPr>
            <a:endParaRPr lang="en" sz="1400" b="0" strike="noStrike" spc="-1" dirty="0">
              <a:solidFill>
                <a:schemeClr val="dk1"/>
              </a:solidFill>
              <a:latin typeface="Karla Light"/>
              <a:ea typeface="Karla Light"/>
            </a:endParaRPr>
          </a:p>
        </p:txBody>
      </p:sp>
      <p:pic>
        <p:nvPicPr>
          <p:cNvPr id="2050" name="Picture 2" descr="Generated image">
            <a:extLst>
              <a:ext uri="{FF2B5EF4-FFF2-40B4-BE49-F238E27FC236}">
                <a16:creationId xmlns:a16="http://schemas.microsoft.com/office/drawing/2014/main" id="{68479032-6792-FEFE-A429-3E59F6032745}"/>
              </a:ext>
            </a:extLst>
          </p:cNvPr>
          <p:cNvPicPr>
            <a:picLocks noChangeAspect="1" noChangeArrowheads="1"/>
          </p:cNvPicPr>
          <p:nvPr/>
        </p:nvPicPr>
        <p:blipFill>
          <a:blip r:embed="rId2">
            <a:alphaModFix amt="85000"/>
            <a:extLst>
              <a:ext uri="{28A0092B-C50C-407E-A947-70E740481C1C}">
                <a14:useLocalDpi xmlns:a14="http://schemas.microsoft.com/office/drawing/2010/main" val="0"/>
              </a:ext>
            </a:extLst>
          </a:blip>
          <a:srcRect/>
          <a:stretch>
            <a:fillRect/>
          </a:stretch>
        </p:blipFill>
        <p:spPr bwMode="auto">
          <a:xfrm>
            <a:off x="4908422" y="114300"/>
            <a:ext cx="4052698" cy="49149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466725"/>
            <a:ext cx="6229350" cy="196215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a:solidFill>
                  <a:schemeClr val="dk1"/>
                </a:solidFill>
                <a:latin typeface="DM Sans ExtraLight"/>
                <a:ea typeface="DM Sans ExtraLight"/>
              </a:rPr>
              <a:t>Circuit Design</a:t>
            </a:r>
            <a:endParaRPr lang="fr-FR" sz="5000" b="0" strike="noStrike" spc="-1">
              <a:solidFill>
                <a:schemeClr val="dk1"/>
              </a:solidFill>
              <a:latin typeface="Arial"/>
            </a:endParaRPr>
          </a:p>
        </p:txBody>
      </p:sp>
      <p:sp>
        <p:nvSpPr>
          <p:cNvPr id="107" name="PlaceHolder 3"/>
          <p:cNvSpPr>
            <a:spLocks noGrp="1"/>
          </p:cNvSpPr>
          <p:nvPr>
            <p:ph type="title" idx="4294967295"/>
          </p:nvPr>
        </p:nvSpPr>
        <p:spPr>
          <a:xfrm>
            <a:off x="7877175" y="3457575"/>
            <a:ext cx="1266825" cy="895350"/>
          </a:xfrm>
          <a:prstGeom prst="rect">
            <a:avLst/>
          </a:prstGeom>
          <a:noFill/>
          <a:ln w="0">
            <a:noFill/>
          </a:ln>
        </p:spPr>
        <p:txBody>
          <a:bodyPr lIns="91440" tIns="91440" rIns="91440" bIns="91440" anchor="ctr">
            <a:normAutofit fontScale="90000"/>
          </a:bodyPr>
          <a:lstStyle/>
          <a:p>
            <a:pPr indent="0" algn="r">
              <a:lnSpc>
                <a:spcPct val="100000"/>
              </a:lnSpc>
              <a:buNone/>
              <a:tabLst>
                <a:tab pos="0" algn="l"/>
              </a:tabLst>
            </a:pPr>
            <a:r>
              <a:rPr lang="en" sz="5000" b="0" strike="noStrike" spc="-1">
                <a:solidFill>
                  <a:schemeClr val="dk1"/>
                </a:solidFill>
                <a:latin typeface="DM Sans ExtraLight"/>
                <a:ea typeface="DM Sans ExtraLight"/>
              </a:rPr>
              <a:t>05</a:t>
            </a:r>
            <a:endParaRPr lang="fr-FR" sz="5000" b="0" strike="noStrike" spc="-1">
              <a:solidFill>
                <a:schemeClr val="dk1"/>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idx="4294967295"/>
          </p:nvPr>
        </p:nvSpPr>
        <p:spPr>
          <a:xfrm>
            <a:off x="0" y="228600"/>
            <a:ext cx="5324475" cy="1828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Basic Layout</a:t>
            </a:r>
            <a:endParaRPr lang="fr-FR" sz="3000" b="0" strike="noStrike" spc="-1">
              <a:solidFill>
                <a:schemeClr val="dk1"/>
              </a:solidFill>
              <a:latin typeface="Arial"/>
            </a:endParaRPr>
          </a:p>
        </p:txBody>
      </p:sp>
      <p:sp>
        <p:nvSpPr>
          <p:cNvPr id="110" name="PlaceHolder 2"/>
          <p:cNvSpPr>
            <a:spLocks noGrp="1"/>
          </p:cNvSpPr>
          <p:nvPr>
            <p:ph idx="4294967295"/>
          </p:nvPr>
        </p:nvSpPr>
        <p:spPr>
          <a:xfrm>
            <a:off x="0" y="2524125"/>
            <a:ext cx="5324475" cy="239077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The circuit layout is straightforward, using the Arduino to connect components like the gas sensor, LCD, and buzzer  with two leds and two bread boards . A clear layout will help in understanding the flow of signals and ensure everything works seamlessly.</a:t>
            </a:r>
            <a:endParaRPr lang="fr-FR" sz="1400" b="0" strike="noStrike" spc="-1" dirty="0">
              <a:solidFill>
                <a:srgbClr val="000000"/>
              </a:solidFill>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715C78-7AF8-407B-6540-6A4F0DFB62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528" y="338418"/>
            <a:ext cx="7918704" cy="4271592"/>
          </a:xfrm>
          <a:prstGeom prst="rect">
            <a:avLst/>
          </a:prstGeom>
        </p:spPr>
      </p:pic>
    </p:spTree>
    <p:extLst>
      <p:ext uri="{BB962C8B-B14F-4D97-AF65-F5344CB8AC3E}">
        <p14:creationId xmlns:p14="http://schemas.microsoft.com/office/powerpoint/2010/main" val="256505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PlaceHolder 1"/>
          <p:cNvSpPr>
            <a:spLocks noGrp="1"/>
          </p:cNvSpPr>
          <p:nvPr>
            <p:ph type="title" idx="4294967295"/>
          </p:nvPr>
        </p:nvSpPr>
        <p:spPr>
          <a:xfrm>
            <a:off x="0" y="466725"/>
            <a:ext cx="6229350" cy="196215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a:solidFill>
                  <a:schemeClr val="dk1"/>
                </a:solidFill>
                <a:latin typeface="DM Sans ExtraLight"/>
                <a:ea typeface="DM Sans ExtraLight"/>
              </a:rPr>
              <a:t>Code Overview</a:t>
            </a:r>
            <a:endParaRPr lang="fr-FR" sz="5000" b="0" strike="noStrike" spc="-1">
              <a:solidFill>
                <a:schemeClr val="dk1"/>
              </a:solidFill>
              <a:latin typeface="Arial"/>
            </a:endParaRPr>
          </a:p>
        </p:txBody>
      </p:sp>
      <p:sp>
        <p:nvSpPr>
          <p:cNvPr id="113" name="PlaceHolder 3"/>
          <p:cNvSpPr>
            <a:spLocks noGrp="1"/>
          </p:cNvSpPr>
          <p:nvPr>
            <p:ph type="title" idx="4294967295"/>
          </p:nvPr>
        </p:nvSpPr>
        <p:spPr>
          <a:xfrm>
            <a:off x="7877175" y="3457575"/>
            <a:ext cx="1266825" cy="895350"/>
          </a:xfrm>
          <a:prstGeom prst="rect">
            <a:avLst/>
          </a:prstGeom>
          <a:noFill/>
          <a:ln w="0">
            <a:noFill/>
          </a:ln>
        </p:spPr>
        <p:txBody>
          <a:bodyPr lIns="91440" tIns="91440" rIns="91440" bIns="91440" anchor="ctr">
            <a:normAutofit fontScale="90000"/>
          </a:bodyPr>
          <a:lstStyle/>
          <a:p>
            <a:pPr indent="0" algn="r">
              <a:lnSpc>
                <a:spcPct val="100000"/>
              </a:lnSpc>
              <a:buNone/>
              <a:tabLst>
                <a:tab pos="0" algn="l"/>
              </a:tabLst>
            </a:pPr>
            <a:r>
              <a:rPr lang="en" sz="5000" b="0" strike="noStrike" spc="-1">
                <a:solidFill>
                  <a:schemeClr val="dk1"/>
                </a:solidFill>
                <a:latin typeface="DM Sans ExtraLight"/>
                <a:ea typeface="DM Sans ExtraLight"/>
              </a:rPr>
              <a:t>06</a:t>
            </a:r>
            <a:endParaRPr lang="fr-FR" sz="5000" b="0" strike="noStrike" spc="-1">
              <a:solidFill>
                <a:schemeClr val="dk1"/>
              </a:solidFill>
              <a:latin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114" name="PlaceHolder 1"/>
          <p:cNvSpPr>
            <a:spLocks noGrp="1"/>
          </p:cNvSpPr>
          <p:nvPr>
            <p:ph type="title" idx="4294967295"/>
          </p:nvPr>
        </p:nvSpPr>
        <p:spPr>
          <a:xfrm>
            <a:off x="121920" y="154813"/>
            <a:ext cx="5122863" cy="828675"/>
          </a:xfrm>
          <a:prstGeom prst="rect">
            <a:avLst/>
          </a:prstGeom>
          <a:noFill/>
          <a:ln w="0">
            <a:noFill/>
          </a:ln>
        </p:spPr>
        <p:txBody>
          <a:bodyPr lIns="91440" tIns="91440" rIns="91440" bIns="91440" anchor="t">
            <a:noAutofit/>
          </a:bodyPr>
          <a:lstStyle/>
          <a:p>
            <a:pPr>
              <a:lnSpc>
                <a:spcPct val="100000"/>
              </a:lnSpc>
              <a:tabLst>
                <a:tab pos="0" algn="l"/>
              </a:tabLst>
            </a:pPr>
            <a:r>
              <a:rPr lang="fr-FR" sz="1800" kern="0" spc="-1" dirty="0">
                <a:solidFill>
                  <a:schemeClr val="tx2"/>
                </a:solidFill>
                <a:latin typeface="Karla Light" pitchFamily="2" charset="0"/>
              </a:rPr>
              <a:t>// C++ code</a:t>
            </a:r>
            <a:br>
              <a:rPr lang="fr-FR" sz="1800" kern="0" spc="-1" dirty="0">
                <a:solidFill>
                  <a:schemeClr val="tx2"/>
                </a:solidFill>
                <a:latin typeface="Karla Light" pitchFamily="2" charset="0"/>
              </a:rPr>
            </a:br>
            <a:r>
              <a:rPr lang="fr-FR" sz="1800" kern="0" spc="-1" dirty="0">
                <a:solidFill>
                  <a:schemeClr val="tx2"/>
                </a:solidFill>
                <a:latin typeface="Karla Light" pitchFamily="2" charset="0"/>
              </a:rPr>
              <a:t>#include &lt;</a:t>
            </a:r>
            <a:r>
              <a:rPr lang="fr-FR" sz="1800" kern="0" spc="-1" dirty="0" err="1">
                <a:solidFill>
                  <a:schemeClr val="tx2"/>
                </a:solidFill>
                <a:latin typeface="Karla Light" pitchFamily="2" charset="0"/>
              </a:rPr>
              <a:t>Adafruit_LiquidCrystal.h</a:t>
            </a:r>
            <a:r>
              <a:rPr lang="fr-FR" sz="1800" kern="0" spc="-1" dirty="0">
                <a:solidFill>
                  <a:schemeClr val="tx2"/>
                </a:solidFill>
                <a:latin typeface="Karla Light" pitchFamily="2" charset="0"/>
              </a:rPr>
              <a:t>&gt;</a:t>
            </a:r>
            <a:br>
              <a:rPr lang="fr-FR" sz="1800" kern="0" spc="-1" dirty="0">
                <a:solidFill>
                  <a:schemeClr val="tx2"/>
                </a:solidFill>
                <a:latin typeface="Karla Light" pitchFamily="2" charset="0"/>
              </a:rPr>
            </a:br>
            <a:r>
              <a:rPr lang="fr-FR" sz="1800" kern="0" spc="-1" dirty="0" err="1">
                <a:solidFill>
                  <a:schemeClr val="tx2"/>
                </a:solidFill>
                <a:latin typeface="Karla Light" pitchFamily="2" charset="0"/>
              </a:rPr>
              <a:t>int</a:t>
            </a:r>
            <a:r>
              <a:rPr lang="fr-FR" sz="1800" kern="0" spc="-1" dirty="0">
                <a:solidFill>
                  <a:schemeClr val="tx2"/>
                </a:solidFill>
                <a:latin typeface="Karla Light" pitchFamily="2" charset="0"/>
              </a:rPr>
              <a:t> </a:t>
            </a:r>
            <a:r>
              <a:rPr lang="fr-FR" sz="1800" kern="0" spc="-1" dirty="0" err="1">
                <a:solidFill>
                  <a:schemeClr val="tx2"/>
                </a:solidFill>
                <a:latin typeface="Karla Light" pitchFamily="2" charset="0"/>
              </a:rPr>
              <a:t>gassensor</a:t>
            </a:r>
            <a:r>
              <a:rPr lang="fr-FR" sz="1800" kern="0" spc="-1" dirty="0">
                <a:solidFill>
                  <a:schemeClr val="tx2"/>
                </a:solidFill>
                <a:latin typeface="Karla Light" pitchFamily="2" charset="0"/>
              </a:rPr>
              <a:t> = 0;</a:t>
            </a:r>
            <a:br>
              <a:rPr lang="fr-FR" sz="1800" kern="0" spc="-1" dirty="0">
                <a:solidFill>
                  <a:schemeClr val="tx2"/>
                </a:solidFill>
                <a:latin typeface="Karla Light" pitchFamily="2" charset="0"/>
              </a:rPr>
            </a:br>
            <a:r>
              <a:rPr lang="fr-FR" sz="1800" kern="0" spc="-1" dirty="0" err="1">
                <a:solidFill>
                  <a:schemeClr val="tx2"/>
                </a:solidFill>
                <a:latin typeface="Karla Light" pitchFamily="2" charset="0"/>
              </a:rPr>
              <a:t>Adafruit_LiquidCrystal</a:t>
            </a:r>
            <a:r>
              <a:rPr lang="fr-FR" sz="1800" kern="0" spc="-1" dirty="0">
                <a:solidFill>
                  <a:schemeClr val="tx2"/>
                </a:solidFill>
                <a:latin typeface="Karla Light" pitchFamily="2" charset="0"/>
              </a:rPr>
              <a:t> lcd_1(0);</a:t>
            </a:r>
            <a:br>
              <a:rPr lang="fr-FR" sz="1800" kern="0" spc="-1" dirty="0">
                <a:solidFill>
                  <a:schemeClr val="tx2"/>
                </a:solidFill>
                <a:latin typeface="Karla Light" pitchFamily="2" charset="0"/>
              </a:rPr>
            </a:br>
            <a:r>
              <a:rPr lang="fr-FR" sz="1800" kern="0" spc="-1" dirty="0" err="1">
                <a:solidFill>
                  <a:schemeClr val="tx2"/>
                </a:solidFill>
                <a:latin typeface="Karla Light" pitchFamily="2" charset="0"/>
              </a:rPr>
              <a:t>void</a:t>
            </a:r>
            <a:r>
              <a:rPr lang="fr-FR" sz="1800" kern="0" spc="-1" dirty="0">
                <a:solidFill>
                  <a:schemeClr val="tx2"/>
                </a:solidFill>
                <a:latin typeface="Karla Light" pitchFamily="2" charset="0"/>
              </a:rPr>
              <a:t> setup()</a:t>
            </a:r>
            <a:br>
              <a:rPr lang="fr-FR" sz="1800" kern="0" spc="-1" dirty="0">
                <a:solidFill>
                  <a:schemeClr val="tx2"/>
                </a:solidFill>
                <a:latin typeface="Karla Light" pitchFamily="2" charset="0"/>
              </a:rPr>
            </a:br>
            <a:r>
              <a:rPr lang="fr-FR" sz="1800" kern="0" spc="-1" dirty="0">
                <a:solidFill>
                  <a:schemeClr val="tx2"/>
                </a:solidFill>
                <a:latin typeface="Karla Light" pitchFamily="2" charset="0"/>
              </a:rPr>
              <a:t>{</a:t>
            </a:r>
            <a:br>
              <a:rPr lang="fr-FR" sz="1800" kern="0" spc="-1" dirty="0">
                <a:solidFill>
                  <a:schemeClr val="tx2"/>
                </a:solidFill>
                <a:latin typeface="Karla Light" pitchFamily="2" charset="0"/>
              </a:rPr>
            </a:br>
            <a:r>
              <a:rPr lang="fr-FR" sz="1800" kern="0" spc="-1" dirty="0">
                <a:solidFill>
                  <a:schemeClr val="tx2"/>
                </a:solidFill>
                <a:latin typeface="Karla Light" pitchFamily="2" charset="0"/>
              </a:rPr>
              <a:t>  </a:t>
            </a:r>
            <a:r>
              <a:rPr lang="fr-FR" sz="1800" kern="0" spc="-1" dirty="0" err="1">
                <a:solidFill>
                  <a:schemeClr val="tx2"/>
                </a:solidFill>
                <a:latin typeface="Karla Light" pitchFamily="2" charset="0"/>
              </a:rPr>
              <a:t>pinMode</a:t>
            </a:r>
            <a:r>
              <a:rPr lang="fr-FR" sz="1800" kern="0" spc="-1" dirty="0">
                <a:solidFill>
                  <a:schemeClr val="tx2"/>
                </a:solidFill>
                <a:latin typeface="Karla Light" pitchFamily="2" charset="0"/>
              </a:rPr>
              <a:t>(A0, INPUT);</a:t>
            </a:r>
            <a:br>
              <a:rPr lang="fr-FR" sz="1800" kern="0" spc="-1" dirty="0">
                <a:solidFill>
                  <a:schemeClr val="tx2"/>
                </a:solidFill>
                <a:latin typeface="Karla Light" pitchFamily="2" charset="0"/>
              </a:rPr>
            </a:br>
            <a:r>
              <a:rPr lang="fr-FR" sz="1800" kern="0" spc="-1" dirty="0">
                <a:solidFill>
                  <a:schemeClr val="tx2"/>
                </a:solidFill>
                <a:latin typeface="Karla Light" pitchFamily="2" charset="0"/>
              </a:rPr>
              <a:t>  </a:t>
            </a:r>
            <a:r>
              <a:rPr lang="fr-FR" sz="1800" kern="0" spc="-1" dirty="0" err="1">
                <a:solidFill>
                  <a:schemeClr val="tx2"/>
                </a:solidFill>
                <a:latin typeface="Karla Light" pitchFamily="2" charset="0"/>
              </a:rPr>
              <a:t>Serial.begin</a:t>
            </a:r>
            <a:r>
              <a:rPr lang="fr-FR" sz="1800" kern="0" spc="-1" dirty="0">
                <a:solidFill>
                  <a:schemeClr val="tx2"/>
                </a:solidFill>
                <a:latin typeface="Karla Light" pitchFamily="2" charset="0"/>
              </a:rPr>
              <a:t>(9600);</a:t>
            </a:r>
            <a:br>
              <a:rPr lang="fr-FR" sz="1800" kern="0" spc="-1" dirty="0">
                <a:solidFill>
                  <a:schemeClr val="tx2"/>
                </a:solidFill>
                <a:latin typeface="Karla Light" pitchFamily="2" charset="0"/>
              </a:rPr>
            </a:br>
            <a:r>
              <a:rPr lang="fr-FR" sz="1800" kern="0" spc="-1" dirty="0">
                <a:solidFill>
                  <a:schemeClr val="tx2"/>
                </a:solidFill>
                <a:latin typeface="Karla Light" pitchFamily="2" charset="0"/>
              </a:rPr>
              <a:t>  lcd_1.begin(16, 2);</a:t>
            </a:r>
            <a:br>
              <a:rPr lang="fr-FR" sz="1800" kern="0" spc="-1" dirty="0">
                <a:solidFill>
                  <a:schemeClr val="tx2"/>
                </a:solidFill>
                <a:latin typeface="Karla Light" pitchFamily="2" charset="0"/>
              </a:rPr>
            </a:br>
            <a:r>
              <a:rPr lang="fr-FR" sz="1800" kern="0" spc="-1" dirty="0">
                <a:solidFill>
                  <a:schemeClr val="tx2"/>
                </a:solidFill>
                <a:latin typeface="Karla Light" pitchFamily="2" charset="0"/>
              </a:rPr>
              <a:t>  </a:t>
            </a:r>
            <a:r>
              <a:rPr lang="fr-FR" sz="1800" kern="0" spc="-1" dirty="0" err="1">
                <a:solidFill>
                  <a:schemeClr val="tx2"/>
                </a:solidFill>
                <a:latin typeface="Karla Light" pitchFamily="2" charset="0"/>
              </a:rPr>
              <a:t>pinMode</a:t>
            </a:r>
            <a:r>
              <a:rPr lang="fr-FR" sz="1800" kern="0" spc="-1" dirty="0">
                <a:solidFill>
                  <a:schemeClr val="tx2"/>
                </a:solidFill>
                <a:latin typeface="Karla Light" pitchFamily="2" charset="0"/>
              </a:rPr>
              <a:t>(7, OUTPUT);</a:t>
            </a:r>
            <a:br>
              <a:rPr lang="fr-FR" sz="1800" kern="0" spc="-1" dirty="0">
                <a:solidFill>
                  <a:schemeClr val="tx2"/>
                </a:solidFill>
                <a:latin typeface="Karla Light" pitchFamily="2" charset="0"/>
              </a:rPr>
            </a:br>
            <a:r>
              <a:rPr lang="fr-FR" sz="1800" kern="0" spc="-1" dirty="0">
                <a:solidFill>
                  <a:schemeClr val="tx2"/>
                </a:solidFill>
                <a:latin typeface="Karla Light" pitchFamily="2" charset="0"/>
              </a:rPr>
              <a:t>  </a:t>
            </a:r>
            <a:r>
              <a:rPr lang="fr-FR" sz="1800" kern="0" spc="-1" dirty="0" err="1">
                <a:solidFill>
                  <a:schemeClr val="tx2"/>
                </a:solidFill>
                <a:latin typeface="Karla Light" pitchFamily="2" charset="0"/>
              </a:rPr>
              <a:t>pinMode</a:t>
            </a:r>
            <a:r>
              <a:rPr lang="fr-FR" sz="1800" kern="0" spc="-1" dirty="0">
                <a:solidFill>
                  <a:schemeClr val="tx2"/>
                </a:solidFill>
                <a:latin typeface="Karla Light" pitchFamily="2" charset="0"/>
              </a:rPr>
              <a:t>(6, OUTPUT);</a:t>
            </a:r>
            <a:br>
              <a:rPr lang="fr-FR" sz="1800" kern="0" spc="-1" dirty="0">
                <a:solidFill>
                  <a:schemeClr val="tx2"/>
                </a:solidFill>
                <a:latin typeface="Karla Light" pitchFamily="2" charset="0"/>
              </a:rPr>
            </a:br>
            <a:r>
              <a:rPr lang="fr-FR" sz="1800" kern="0" spc="-1" dirty="0">
                <a:solidFill>
                  <a:schemeClr val="tx2"/>
                </a:solidFill>
                <a:latin typeface="Karla Light" pitchFamily="2" charset="0"/>
              </a:rPr>
              <a:t>  </a:t>
            </a:r>
            <a:r>
              <a:rPr lang="fr-FR" sz="1800" kern="0" spc="-1" dirty="0" err="1">
                <a:solidFill>
                  <a:schemeClr val="tx2"/>
                </a:solidFill>
                <a:latin typeface="Karla Light" pitchFamily="2" charset="0"/>
              </a:rPr>
              <a:t>pinMode</a:t>
            </a:r>
            <a:r>
              <a:rPr lang="fr-FR" sz="1800" kern="0" spc="-1" dirty="0">
                <a:solidFill>
                  <a:schemeClr val="tx2"/>
                </a:solidFill>
                <a:latin typeface="Karla Light" pitchFamily="2" charset="0"/>
              </a:rPr>
              <a:t>(11, OUTPUT);</a:t>
            </a:r>
            <a:br>
              <a:rPr lang="fr-FR" sz="1800" kern="0" spc="-1" dirty="0">
                <a:solidFill>
                  <a:schemeClr val="tx2"/>
                </a:solidFill>
                <a:latin typeface="Karla Light" pitchFamily="2" charset="0"/>
              </a:rPr>
            </a:br>
            <a:r>
              <a:rPr lang="fr-FR" sz="1800" kern="0" spc="-1" dirty="0">
                <a:solidFill>
                  <a:schemeClr val="tx2"/>
                </a:solidFill>
                <a:latin typeface="Karla Light" pitchFamily="2" charset="0"/>
              </a:rPr>
              <a:t>}</a:t>
            </a:r>
            <a:r>
              <a:rPr lang="en-US" sz="1800" kern="0" spc="-1" dirty="0">
                <a:solidFill>
                  <a:schemeClr val="tx2"/>
                </a:solidFill>
                <a:latin typeface="Karla Light" pitchFamily="2" charset="0"/>
              </a:rPr>
              <a:t>void loop()</a:t>
            </a:r>
            <a:br>
              <a:rPr lang="en-US" sz="1800" kern="0" spc="-1" dirty="0">
                <a:solidFill>
                  <a:schemeClr val="tx2"/>
                </a:solidFill>
                <a:latin typeface="Karla Light" pitchFamily="2" charset="0"/>
              </a:rPr>
            </a:br>
            <a:r>
              <a:rPr lang="en-US" sz="1800" kern="0" spc="-1" dirty="0">
                <a:solidFill>
                  <a:schemeClr val="tx2"/>
                </a:solidFill>
                <a:latin typeface="Karla Light" pitchFamily="2" charset="0"/>
              </a:rPr>
              <a:t>{</a:t>
            </a:r>
            <a:br>
              <a:rPr lang="en-US" sz="1800" kern="0" spc="-1" dirty="0">
                <a:solidFill>
                  <a:schemeClr val="tx2"/>
                </a:solidFill>
                <a:latin typeface="Karla Light" pitchFamily="2" charset="0"/>
              </a:rPr>
            </a:br>
            <a:r>
              <a:rPr lang="en-US" sz="1800" kern="0" spc="-1" dirty="0">
                <a:solidFill>
                  <a:schemeClr val="tx2"/>
                </a:solidFill>
                <a:latin typeface="Karla Light" pitchFamily="2" charset="0"/>
              </a:rPr>
              <a:t>  </a:t>
            </a:r>
            <a:r>
              <a:rPr lang="en-US" sz="1800" kern="0" spc="-1" dirty="0" err="1">
                <a:solidFill>
                  <a:schemeClr val="tx2"/>
                </a:solidFill>
                <a:latin typeface="Karla Light" pitchFamily="2" charset="0"/>
              </a:rPr>
              <a:t>gassensor</a:t>
            </a:r>
            <a:r>
              <a:rPr lang="en-US" sz="1800" kern="0" spc="-1" dirty="0">
                <a:solidFill>
                  <a:schemeClr val="tx2"/>
                </a:solidFill>
                <a:latin typeface="Karla Light" pitchFamily="2" charset="0"/>
              </a:rPr>
              <a:t> = </a:t>
            </a:r>
            <a:r>
              <a:rPr lang="en-US" sz="1800" kern="0" spc="-1" dirty="0" err="1">
                <a:solidFill>
                  <a:schemeClr val="tx2"/>
                </a:solidFill>
                <a:latin typeface="Karla Light" pitchFamily="2" charset="0"/>
              </a:rPr>
              <a:t>analogRead</a:t>
            </a:r>
            <a:r>
              <a:rPr lang="en-US" sz="1800" kern="0" spc="-1" dirty="0">
                <a:solidFill>
                  <a:schemeClr val="tx2"/>
                </a:solidFill>
                <a:latin typeface="Karla Light" pitchFamily="2" charset="0"/>
              </a:rPr>
              <a:t>(A0);</a:t>
            </a:r>
            <a:br>
              <a:rPr lang="en-US" sz="1800" kern="0" spc="-1" dirty="0">
                <a:solidFill>
                  <a:schemeClr val="tx2"/>
                </a:solidFill>
                <a:latin typeface="Karla Light" pitchFamily="2" charset="0"/>
              </a:rPr>
            </a:br>
            <a:r>
              <a:rPr lang="en-US" sz="1800" kern="0" spc="-1" dirty="0">
                <a:solidFill>
                  <a:schemeClr val="tx2"/>
                </a:solidFill>
                <a:latin typeface="Karla Light" pitchFamily="2" charset="0"/>
              </a:rPr>
              <a:t>  </a:t>
            </a:r>
            <a:r>
              <a:rPr lang="en-US" sz="1800" kern="0" spc="-1" dirty="0" err="1">
                <a:solidFill>
                  <a:schemeClr val="tx2"/>
                </a:solidFill>
                <a:latin typeface="Karla Light" pitchFamily="2" charset="0"/>
              </a:rPr>
              <a:t>Serial.println</a:t>
            </a:r>
            <a:r>
              <a:rPr lang="en-US" sz="1800" kern="0" spc="-1" dirty="0">
                <a:solidFill>
                  <a:schemeClr val="tx2"/>
                </a:solidFill>
                <a:latin typeface="Karla Light" pitchFamily="2" charset="0"/>
              </a:rPr>
              <a:t>(</a:t>
            </a:r>
            <a:r>
              <a:rPr lang="en-US" sz="1800" kern="0" spc="-1" dirty="0" err="1">
                <a:solidFill>
                  <a:schemeClr val="tx2"/>
                </a:solidFill>
                <a:latin typeface="Karla Light" pitchFamily="2" charset="0"/>
              </a:rPr>
              <a:t>gassensor</a:t>
            </a:r>
            <a:r>
              <a:rPr lang="en-US" sz="1800" kern="0" spc="-1" dirty="0">
                <a:solidFill>
                  <a:schemeClr val="tx2"/>
                </a:solidFill>
                <a:latin typeface="Karla Light" pitchFamily="2" charset="0"/>
              </a:rPr>
              <a:t>);</a:t>
            </a:r>
            <a:br>
              <a:rPr lang="en-US" sz="1800" kern="0" spc="-1" dirty="0">
                <a:solidFill>
                  <a:schemeClr val="tx2"/>
                </a:solidFill>
                <a:latin typeface="Karla Light" pitchFamily="2" charset="0"/>
              </a:rPr>
            </a:br>
            <a:br>
              <a:rPr lang="fr-FR" sz="1800" kern="0" spc="-1" dirty="0">
                <a:solidFill>
                  <a:schemeClr val="bg1"/>
                </a:solidFill>
                <a:latin typeface="Karla Light" pitchFamily="2" charset="0"/>
              </a:rPr>
            </a:br>
            <a:endParaRPr lang="fr-FR" sz="1800" b="0" strike="noStrike" kern="0" spc="-1" dirty="0">
              <a:solidFill>
                <a:schemeClr val="bg1"/>
              </a:solidFill>
              <a:latin typeface="Karla Light" pitchFamily="2" charset="0"/>
            </a:endParaRPr>
          </a:p>
        </p:txBody>
      </p:sp>
      <p:sp>
        <p:nvSpPr>
          <p:cNvPr id="10" name="TextBox 9">
            <a:extLst>
              <a:ext uri="{FF2B5EF4-FFF2-40B4-BE49-F238E27FC236}">
                <a16:creationId xmlns:a16="http://schemas.microsoft.com/office/drawing/2014/main" id="{DC3D7B77-B281-1D05-66C8-9FF729BECBC8}"/>
              </a:ext>
            </a:extLst>
          </p:cNvPr>
          <p:cNvSpPr txBox="1"/>
          <p:nvPr/>
        </p:nvSpPr>
        <p:spPr>
          <a:xfrm>
            <a:off x="4396153" y="32593"/>
            <a:ext cx="4572000" cy="5355312"/>
          </a:xfrm>
          <a:prstGeom prst="rect">
            <a:avLst/>
          </a:prstGeom>
          <a:noFill/>
        </p:spPr>
        <p:txBody>
          <a:bodyPr wrap="square">
            <a:spAutoFit/>
          </a:bodyPr>
          <a:lstStyle/>
          <a:p>
            <a:r>
              <a:rPr lang="en-IN" dirty="0">
                <a:solidFill>
                  <a:schemeClr val="bg2"/>
                </a:solidFill>
                <a:latin typeface="Karla Light" pitchFamily="2" charset="0"/>
              </a:rPr>
              <a:t>lcd_1.setCursor(0, 0);</a:t>
            </a:r>
          </a:p>
          <a:p>
            <a:r>
              <a:rPr lang="en-IN" dirty="0">
                <a:solidFill>
                  <a:schemeClr val="bg2"/>
                </a:solidFill>
                <a:latin typeface="Karla Light" pitchFamily="2" charset="0"/>
              </a:rPr>
              <a:t>  lcd_1.print(</a:t>
            </a:r>
            <a:r>
              <a:rPr lang="en-IN" dirty="0" err="1">
                <a:solidFill>
                  <a:schemeClr val="bg2"/>
                </a:solidFill>
                <a:latin typeface="Karla Light" pitchFamily="2" charset="0"/>
              </a:rPr>
              <a:t>gassensor</a:t>
            </a:r>
            <a:r>
              <a:rPr lang="en-IN" dirty="0">
                <a:solidFill>
                  <a:schemeClr val="bg2"/>
                </a:solidFill>
                <a:latin typeface="Karla Light" pitchFamily="2" charset="0"/>
              </a:rPr>
              <a:t>);</a:t>
            </a:r>
          </a:p>
          <a:p>
            <a:r>
              <a:rPr lang="en-IN" dirty="0">
                <a:solidFill>
                  <a:schemeClr val="bg2"/>
                </a:solidFill>
                <a:latin typeface="Karla Light" pitchFamily="2" charset="0"/>
              </a:rPr>
              <a:t>  if (</a:t>
            </a:r>
            <a:r>
              <a:rPr lang="en-IN" dirty="0" err="1">
                <a:solidFill>
                  <a:schemeClr val="bg2"/>
                </a:solidFill>
                <a:latin typeface="Karla Light" pitchFamily="2" charset="0"/>
              </a:rPr>
              <a:t>gassensor</a:t>
            </a:r>
            <a:r>
              <a:rPr lang="en-IN" dirty="0">
                <a:solidFill>
                  <a:schemeClr val="bg2"/>
                </a:solidFill>
                <a:latin typeface="Karla Light" pitchFamily="2" charset="0"/>
              </a:rPr>
              <a:t> &gt;= 500) {</a:t>
            </a:r>
          </a:p>
          <a:p>
            <a:r>
              <a:rPr lang="en-IN" dirty="0">
                <a:solidFill>
                  <a:schemeClr val="bg2"/>
                </a:solidFill>
                <a:latin typeface="Karla Light" pitchFamily="2" charset="0"/>
              </a:rPr>
              <a:t>    lcd_1.setCursor(0, 1);</a:t>
            </a:r>
          </a:p>
          <a:p>
            <a:r>
              <a:rPr lang="en-IN" dirty="0">
                <a:solidFill>
                  <a:schemeClr val="bg2"/>
                </a:solidFill>
                <a:latin typeface="Karla Light" pitchFamily="2" charset="0"/>
              </a:rPr>
              <a:t>    lcd_1.print("Gas Detected");</a:t>
            </a:r>
          </a:p>
          <a:p>
            <a:r>
              <a:rPr lang="en-IN" dirty="0">
                <a:solidFill>
                  <a:schemeClr val="bg2"/>
                </a:solidFill>
                <a:latin typeface="Karla Light" pitchFamily="2" charset="0"/>
              </a:rPr>
              <a:t>    </a:t>
            </a:r>
            <a:r>
              <a:rPr lang="en-IN" dirty="0" err="1">
                <a:solidFill>
                  <a:schemeClr val="bg2"/>
                </a:solidFill>
                <a:latin typeface="Karla Light" pitchFamily="2" charset="0"/>
              </a:rPr>
              <a:t>digitalWrite</a:t>
            </a:r>
            <a:r>
              <a:rPr lang="en-IN" dirty="0">
                <a:solidFill>
                  <a:schemeClr val="bg2"/>
                </a:solidFill>
                <a:latin typeface="Karla Light" pitchFamily="2" charset="0"/>
              </a:rPr>
              <a:t>(7, HIGH);</a:t>
            </a:r>
          </a:p>
          <a:p>
            <a:r>
              <a:rPr lang="en-IN" dirty="0">
                <a:solidFill>
                  <a:schemeClr val="bg2"/>
                </a:solidFill>
                <a:latin typeface="Karla Light" pitchFamily="2" charset="0"/>
              </a:rPr>
              <a:t>    </a:t>
            </a:r>
            <a:r>
              <a:rPr lang="en-IN" dirty="0" err="1">
                <a:solidFill>
                  <a:schemeClr val="bg2"/>
                </a:solidFill>
                <a:latin typeface="Karla Light" pitchFamily="2" charset="0"/>
              </a:rPr>
              <a:t>digitalWrite</a:t>
            </a:r>
            <a:r>
              <a:rPr lang="en-IN" dirty="0">
                <a:solidFill>
                  <a:schemeClr val="bg2"/>
                </a:solidFill>
                <a:latin typeface="Karla Light" pitchFamily="2" charset="0"/>
              </a:rPr>
              <a:t>(6, LOW);</a:t>
            </a:r>
          </a:p>
          <a:p>
            <a:r>
              <a:rPr lang="en-IN" dirty="0">
                <a:solidFill>
                  <a:schemeClr val="bg2"/>
                </a:solidFill>
                <a:latin typeface="Karla Light" pitchFamily="2" charset="0"/>
              </a:rPr>
              <a:t>    </a:t>
            </a:r>
            <a:r>
              <a:rPr lang="en-IN" dirty="0" err="1">
                <a:solidFill>
                  <a:schemeClr val="bg2"/>
                </a:solidFill>
                <a:latin typeface="Karla Light" pitchFamily="2" charset="0"/>
              </a:rPr>
              <a:t>digitalWrite</a:t>
            </a:r>
            <a:r>
              <a:rPr lang="en-IN" dirty="0">
                <a:solidFill>
                  <a:schemeClr val="bg2"/>
                </a:solidFill>
                <a:latin typeface="Karla Light" pitchFamily="2" charset="0"/>
              </a:rPr>
              <a:t>(11, HIGH);</a:t>
            </a:r>
          </a:p>
          <a:p>
            <a:r>
              <a:rPr lang="en-IN" dirty="0">
                <a:solidFill>
                  <a:schemeClr val="bg2"/>
                </a:solidFill>
                <a:latin typeface="Karla Light" pitchFamily="2" charset="0"/>
              </a:rPr>
              <a:t>  } else {</a:t>
            </a:r>
          </a:p>
          <a:p>
            <a:r>
              <a:rPr lang="en-IN" dirty="0">
                <a:solidFill>
                  <a:schemeClr val="bg2"/>
                </a:solidFill>
                <a:latin typeface="Karla Light" pitchFamily="2" charset="0"/>
              </a:rPr>
              <a:t>    lcd_1.setCursor(0, 1);</a:t>
            </a:r>
          </a:p>
          <a:p>
            <a:r>
              <a:rPr lang="en-IN" dirty="0">
                <a:solidFill>
                  <a:schemeClr val="bg2"/>
                </a:solidFill>
                <a:latin typeface="Karla Light" pitchFamily="2" charset="0"/>
              </a:rPr>
              <a:t>    lcd_1.print("Gas is not Detected");</a:t>
            </a:r>
          </a:p>
          <a:p>
            <a:r>
              <a:rPr lang="en-IN" dirty="0">
                <a:solidFill>
                  <a:schemeClr val="bg2"/>
                </a:solidFill>
                <a:latin typeface="Karla Light" pitchFamily="2" charset="0"/>
              </a:rPr>
              <a:t>    </a:t>
            </a:r>
            <a:r>
              <a:rPr lang="en-IN" dirty="0" err="1">
                <a:solidFill>
                  <a:schemeClr val="bg2"/>
                </a:solidFill>
                <a:latin typeface="Karla Light" pitchFamily="2" charset="0"/>
              </a:rPr>
              <a:t>digitalWrite</a:t>
            </a:r>
            <a:r>
              <a:rPr lang="en-IN" dirty="0">
                <a:solidFill>
                  <a:schemeClr val="bg2"/>
                </a:solidFill>
                <a:latin typeface="Karla Light" pitchFamily="2" charset="0"/>
              </a:rPr>
              <a:t>(7, LOW);</a:t>
            </a:r>
          </a:p>
          <a:p>
            <a:r>
              <a:rPr lang="en-IN" dirty="0">
                <a:solidFill>
                  <a:schemeClr val="bg2"/>
                </a:solidFill>
                <a:latin typeface="Karla Light" pitchFamily="2" charset="0"/>
              </a:rPr>
              <a:t>    </a:t>
            </a:r>
            <a:r>
              <a:rPr lang="en-IN" dirty="0" err="1">
                <a:solidFill>
                  <a:schemeClr val="bg2"/>
                </a:solidFill>
                <a:latin typeface="Karla Light" pitchFamily="2" charset="0"/>
              </a:rPr>
              <a:t>digitalWrite</a:t>
            </a:r>
            <a:r>
              <a:rPr lang="en-IN" dirty="0">
                <a:solidFill>
                  <a:schemeClr val="bg2"/>
                </a:solidFill>
                <a:latin typeface="Karla Light" pitchFamily="2" charset="0"/>
              </a:rPr>
              <a:t>(6, HIGH);</a:t>
            </a:r>
          </a:p>
          <a:p>
            <a:r>
              <a:rPr lang="en-IN" dirty="0">
                <a:solidFill>
                  <a:schemeClr val="bg2"/>
                </a:solidFill>
                <a:latin typeface="Karla Light" pitchFamily="2" charset="0"/>
              </a:rPr>
              <a:t>    </a:t>
            </a:r>
            <a:r>
              <a:rPr lang="en-IN" dirty="0" err="1">
                <a:solidFill>
                  <a:schemeClr val="bg2"/>
                </a:solidFill>
                <a:latin typeface="Karla Light" pitchFamily="2" charset="0"/>
              </a:rPr>
              <a:t>digitalWrite</a:t>
            </a:r>
            <a:r>
              <a:rPr lang="en-IN" dirty="0">
                <a:solidFill>
                  <a:schemeClr val="bg2"/>
                </a:solidFill>
                <a:latin typeface="Karla Light" pitchFamily="2" charset="0"/>
              </a:rPr>
              <a:t>(11, LOW);</a:t>
            </a:r>
          </a:p>
          <a:p>
            <a:r>
              <a:rPr lang="en-IN" dirty="0">
                <a:solidFill>
                  <a:schemeClr val="bg2"/>
                </a:solidFill>
                <a:latin typeface="Karla Light" pitchFamily="2" charset="0"/>
              </a:rPr>
              <a:t>  }</a:t>
            </a:r>
          </a:p>
          <a:p>
            <a:r>
              <a:rPr lang="en-IN" dirty="0">
                <a:solidFill>
                  <a:schemeClr val="bg2"/>
                </a:solidFill>
                <a:latin typeface="Karla Light" pitchFamily="2" charset="0"/>
              </a:rPr>
              <a:t>  delay(10); //</a:t>
            </a:r>
            <a:r>
              <a:rPr lang="en-US" dirty="0">
                <a:solidFill>
                  <a:schemeClr val="bg2"/>
                </a:solidFill>
                <a:latin typeface="Karla Light" pitchFamily="2" charset="0"/>
              </a:rPr>
              <a:t>Delay a little bit to improve simulation performance</a:t>
            </a:r>
          </a:p>
          <a:p>
            <a:r>
              <a:rPr lang="en-US" dirty="0">
                <a:solidFill>
                  <a:schemeClr val="bg2"/>
                </a:solidFill>
                <a:latin typeface="Karla Light" pitchFamily="2" charset="0"/>
              </a:rPr>
              <a:t>}</a:t>
            </a:r>
          </a:p>
          <a:p>
            <a:endParaRPr lang="en-IN" dirty="0">
              <a:solidFill>
                <a:schemeClr val="bg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Introduction</a:t>
            </a:r>
            <a:endParaRPr lang="fr-FR" sz="3000" b="0" strike="noStrike" spc="-1">
              <a:solidFill>
                <a:schemeClr val="dk1"/>
              </a:solidFill>
              <a:latin typeface="Arial"/>
            </a:endParaRPr>
          </a:p>
        </p:txBody>
      </p:sp>
      <p:sp>
        <p:nvSpPr>
          <p:cNvPr id="68"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This presentation covers a gas sensor project using Arduino UNO, including embedded systems, components, and coding basics.</a:t>
            </a:r>
            <a:endParaRPr lang="en-US" sz="1400" b="0" strike="noStrike" spc="-1" dirty="0">
              <a:solidFill>
                <a:srgbClr val="FFFFFF"/>
              </a:solidFill>
              <a:latin typeface="OpenSymbo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Google Shape;166;p30"/>
          <p:cNvPicPr/>
          <p:nvPr/>
        </p:nvPicPr>
        <p:blipFill>
          <a:blip r:embed="rId2">
            <a:alphaModFix amt="60000"/>
          </a:blip>
          <a:srcRect l="24910" t="46081" r="51100"/>
          <a:stretch/>
        </p:blipFill>
        <p:spPr>
          <a:xfrm>
            <a:off x="5715720" y="0"/>
            <a:ext cx="3427920" cy="5143320"/>
          </a:xfrm>
          <a:prstGeom prst="rect">
            <a:avLst/>
          </a:prstGeom>
          <a:ln w="0">
            <a:noFill/>
          </a:ln>
        </p:spPr>
      </p:pic>
      <p:sp>
        <p:nvSpPr>
          <p:cNvPr id="120" name="PlaceHolder 1"/>
          <p:cNvSpPr>
            <a:spLocks noGrp="1"/>
          </p:cNvSpPr>
          <p:nvPr>
            <p:ph type="title" idx="4294967295"/>
          </p:nvPr>
        </p:nvSpPr>
        <p:spPr>
          <a:xfrm>
            <a:off x="0" y="228600"/>
            <a:ext cx="5324475" cy="1828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Conclusions</a:t>
            </a:r>
            <a:endParaRPr lang="fr-FR" sz="3000" b="0" strike="noStrike" spc="-1">
              <a:solidFill>
                <a:schemeClr val="dk1"/>
              </a:solidFill>
              <a:latin typeface="Arial"/>
            </a:endParaRPr>
          </a:p>
        </p:txBody>
      </p:sp>
      <p:sp>
        <p:nvSpPr>
          <p:cNvPr id="121" name="PlaceHolder 2"/>
          <p:cNvSpPr>
            <a:spLocks noGrp="1"/>
          </p:cNvSpPr>
          <p:nvPr>
            <p:ph idx="4294967295"/>
          </p:nvPr>
        </p:nvSpPr>
        <p:spPr>
          <a:xfrm>
            <a:off x="0" y="2524125"/>
            <a:ext cx="5324475" cy="239077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The project successfully illustrates the integration of an Arduino-based gas sensor system utilizing various components. This setup not only provides real-time monitoring but also showcases the effectiveness of embedded systems in enhancing safety in various applications.</a:t>
            </a:r>
            <a:endParaRPr lang="en-US" sz="1400" b="0" strike="noStrike" spc="-1" dirty="0">
              <a:solidFill>
                <a:srgbClr val="FFFFFF"/>
              </a:solidFill>
              <a:latin typeface="OpenSymbol"/>
            </a:endParaRPr>
          </a:p>
          <a:p>
            <a:pPr indent="0">
              <a:lnSpc>
                <a:spcPct val="100000"/>
              </a:lnSpc>
              <a:buNone/>
              <a:tabLst>
                <a:tab pos="0" algn="l"/>
              </a:tabLst>
            </a:pPr>
            <a:endParaRPr lang="fr-FR" sz="1400" b="0" strike="noStrike" spc="-1" dirty="0">
              <a:solidFill>
                <a:srgbClr val="000000"/>
              </a:solidFill>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idx="4294967295"/>
          </p:nvPr>
        </p:nvSpPr>
        <p:spPr>
          <a:xfrm>
            <a:off x="2232314" y="1544985"/>
            <a:ext cx="5124450" cy="828675"/>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500" b="0" strike="noStrike" spc="-1" dirty="0">
                <a:solidFill>
                  <a:schemeClr val="dk1"/>
                </a:solidFill>
                <a:latin typeface="DM Sans ExtraLight"/>
                <a:ea typeface="DM Sans ExtraLight"/>
              </a:rPr>
              <a:t>Thank you!</a:t>
            </a:r>
            <a:r>
              <a:rPr lang="en-IN" sz="4500" b="0" strike="noStrike" spc="-1" dirty="0">
                <a:solidFill>
                  <a:schemeClr val="dk1"/>
                </a:solidFill>
                <a:latin typeface="DM Sans ExtraLight"/>
                <a:ea typeface="DM Sans ExtraLight"/>
              </a:rPr>
              <a:t>🙏</a:t>
            </a:r>
            <a:endParaRPr lang="fr-FR" sz="4500" b="0" strike="noStrike" spc="-1" dirty="0">
              <a:solidFill>
                <a:schemeClr val="dk1"/>
              </a:solidFill>
              <a:latin typeface="Arial"/>
            </a:endParaRPr>
          </a:p>
        </p:txBody>
      </p:sp>
      <p:sp>
        <p:nvSpPr>
          <p:cNvPr id="132" name="Google Shape;293;p40"/>
          <p:cNvSpPr/>
          <p:nvPr/>
        </p:nvSpPr>
        <p:spPr>
          <a:xfrm>
            <a:off x="6477120" y="4676760"/>
            <a:ext cx="2361960" cy="2376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r" defTabSz="914400">
              <a:lnSpc>
                <a:spcPct val="100000"/>
              </a:lnSpc>
              <a:tabLst>
                <a:tab pos="0" algn="l"/>
              </a:tabLst>
            </a:pPr>
            <a:endParaRPr lang="en-US" sz="1000" b="0" strike="noStrike" spc="-1" dirty="0">
              <a:solidFill>
                <a:srgbClr val="FFFFFF"/>
              </a:solidFill>
              <a:latin typeface="OpenSymbol"/>
            </a:endParaRPr>
          </a:p>
        </p:txBody>
      </p:sp>
      <p:cxnSp>
        <p:nvCxnSpPr>
          <p:cNvPr id="134" name="Google Shape;295;p40"/>
          <p:cNvCxnSpPr/>
          <p:nvPr/>
        </p:nvCxnSpPr>
        <p:spPr>
          <a:xfrm flipH="1">
            <a:off x="0" y="2769840"/>
            <a:ext cx="6163200" cy="360"/>
          </a:xfrm>
          <a:prstGeom prst="straightConnector1">
            <a:avLst/>
          </a:prstGeom>
          <a:ln w="9525">
            <a:solidFill>
              <a:srgbClr val="F3F3F3"/>
            </a:solidFill>
            <a:roun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Google Shape;166;p30"/>
          <p:cNvPicPr/>
          <p:nvPr/>
        </p:nvPicPr>
        <p:blipFill>
          <a:blip r:embed="rId2">
            <a:extLst>
              <a:ext uri="{28A0092B-C50C-407E-A947-70E740481C1C}">
                <a14:useLocalDpi xmlns:a14="http://schemas.microsoft.com/office/drawing/2010/main" val="0"/>
              </a:ext>
            </a:extLst>
          </a:blip>
          <a:srcRect t="45" b="45"/>
          <a:stretch/>
        </p:blipFill>
        <p:spPr>
          <a:xfrm>
            <a:off x="5715720" y="0"/>
            <a:ext cx="3427920" cy="5143320"/>
          </a:xfrm>
          <a:prstGeom prst="rect">
            <a:avLst/>
          </a:prstGeom>
          <a:ln w="0">
            <a:noFill/>
          </a:ln>
        </p:spPr>
      </p:pic>
      <p:sp>
        <p:nvSpPr>
          <p:cNvPr id="73" name="PlaceHolder 1"/>
          <p:cNvSpPr>
            <a:spLocks noGrp="1"/>
          </p:cNvSpPr>
          <p:nvPr>
            <p:ph type="title" idx="4294967295"/>
          </p:nvPr>
        </p:nvSpPr>
        <p:spPr>
          <a:xfrm>
            <a:off x="0" y="228600"/>
            <a:ext cx="5324475" cy="1828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Definition and Importance</a:t>
            </a:r>
            <a:endParaRPr lang="fr-FR" sz="3000" b="0" strike="noStrike" spc="-1">
              <a:solidFill>
                <a:schemeClr val="dk1"/>
              </a:solidFill>
              <a:latin typeface="Arial"/>
            </a:endParaRPr>
          </a:p>
        </p:txBody>
      </p:sp>
      <p:sp>
        <p:nvSpPr>
          <p:cNvPr id="74" name="PlaceHolder 2"/>
          <p:cNvSpPr>
            <a:spLocks noGrp="1"/>
          </p:cNvSpPr>
          <p:nvPr>
            <p:ph idx="4294967295"/>
          </p:nvPr>
        </p:nvSpPr>
        <p:spPr>
          <a:xfrm>
            <a:off x="0" y="2524125"/>
            <a:ext cx="5324475" cy="239077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Embedded systems are specialized computing systems that perform dedicated functions within larger mechanical or electrical systems. They are designed to execute specific tasks in real-time, often optimized for performance, reliability, and efficiency</a:t>
            </a:r>
            <a:endParaRPr lang="fr-FR" sz="1400" b="0" strike="noStrike" spc="-1" dirty="0">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idx="4294967295"/>
          </p:nvPr>
        </p:nvSpPr>
        <p:spPr>
          <a:xfrm>
            <a:off x="0" y="228600"/>
            <a:ext cx="8686800" cy="6953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Common Applications</a:t>
            </a:r>
            <a:endParaRPr lang="fr-FR" sz="3000" b="0" strike="noStrike" spc="-1">
              <a:solidFill>
                <a:schemeClr val="dk1"/>
              </a:solidFill>
              <a:latin typeface="Arial"/>
            </a:endParaRPr>
          </a:p>
        </p:txBody>
      </p:sp>
      <p:sp>
        <p:nvSpPr>
          <p:cNvPr id="76" name="PlaceHolder 2"/>
          <p:cNvSpPr>
            <a:spLocks noGrp="1"/>
          </p:cNvSpPr>
          <p:nvPr>
            <p:ph type="subTitle" idx="4294967295"/>
          </p:nvPr>
        </p:nvSpPr>
        <p:spPr>
          <a:xfrm>
            <a:off x="-90054" y="2686050"/>
            <a:ext cx="5905500" cy="234315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Embedded systems are widely used in automotive, home appliances, healthcare, and industry, powering smart and automated functions reliably.</a:t>
            </a:r>
            <a:endParaRPr lang="en-US" sz="1400" b="0" strike="noStrike" spc="-1" dirty="0">
              <a:solidFill>
                <a:srgbClr val="FFFFFF"/>
              </a:solidFill>
              <a:latin typeface="OpenSymbol"/>
            </a:endParaRPr>
          </a:p>
        </p:txBody>
      </p:sp>
      <p:pic>
        <p:nvPicPr>
          <p:cNvPr id="1026" name="Picture 2" descr="Isometric illustration of an online platform where people from ...">
            <a:extLst>
              <a:ext uri="{FF2B5EF4-FFF2-40B4-BE49-F238E27FC236}">
                <a16:creationId xmlns:a16="http://schemas.microsoft.com/office/drawing/2014/main" id="{DCDD88ED-1D86-56F3-ABC0-6DE87CBEB142}"/>
              </a:ext>
            </a:extLst>
          </p:cNvPr>
          <p:cNvPicPr>
            <a:picLocks noChangeAspect="1" noChangeArrowheads="1"/>
          </p:cNvPicPr>
          <p:nvPr/>
        </p:nvPicPr>
        <p:blipFill>
          <a:blip r:embed="rId2">
            <a:alphaModFix amt="85000"/>
            <a:extLst>
              <a:ext uri="{28A0092B-C50C-407E-A947-70E740481C1C}">
                <a14:useLocalDpi xmlns:a14="http://schemas.microsoft.com/office/drawing/2010/main" val="0"/>
              </a:ext>
            </a:extLst>
          </a:blip>
          <a:srcRect/>
          <a:stretch>
            <a:fillRect/>
          </a:stretch>
        </p:blipFill>
        <p:spPr bwMode="auto">
          <a:xfrm>
            <a:off x="5905500" y="114300"/>
            <a:ext cx="3153156" cy="49149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PlaceHolder 1"/>
          <p:cNvSpPr>
            <a:spLocks noGrp="1"/>
          </p:cNvSpPr>
          <p:nvPr>
            <p:ph type="title" idx="4294967295"/>
          </p:nvPr>
        </p:nvSpPr>
        <p:spPr>
          <a:xfrm>
            <a:off x="0" y="466725"/>
            <a:ext cx="6229350" cy="196215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a:solidFill>
                  <a:schemeClr val="dk1"/>
                </a:solidFill>
                <a:latin typeface="DM Sans ExtraLight"/>
                <a:ea typeface="DM Sans ExtraLight"/>
              </a:rPr>
              <a:t>Project Overview</a:t>
            </a:r>
            <a:endParaRPr lang="fr-FR" sz="5000" b="0" strike="noStrike" spc="-1">
              <a:solidFill>
                <a:schemeClr val="dk1"/>
              </a:solidFill>
              <a:latin typeface="Arial"/>
            </a:endParaRPr>
          </a:p>
        </p:txBody>
      </p:sp>
      <p:sp>
        <p:nvSpPr>
          <p:cNvPr id="79" name="PlaceHolder 3"/>
          <p:cNvSpPr>
            <a:spLocks noGrp="1"/>
          </p:cNvSpPr>
          <p:nvPr>
            <p:ph type="title" idx="4294967295"/>
          </p:nvPr>
        </p:nvSpPr>
        <p:spPr>
          <a:xfrm>
            <a:off x="7877175" y="3457575"/>
            <a:ext cx="1266825" cy="895350"/>
          </a:xfrm>
          <a:prstGeom prst="rect">
            <a:avLst/>
          </a:prstGeom>
          <a:noFill/>
          <a:ln w="0">
            <a:noFill/>
          </a:ln>
        </p:spPr>
        <p:txBody>
          <a:bodyPr lIns="91440" tIns="91440" rIns="91440" bIns="91440" anchor="ctr">
            <a:normAutofit fontScale="90000"/>
          </a:bodyPr>
          <a:lstStyle/>
          <a:p>
            <a:pPr indent="0" algn="r">
              <a:lnSpc>
                <a:spcPct val="100000"/>
              </a:lnSpc>
              <a:buNone/>
              <a:tabLst>
                <a:tab pos="0" algn="l"/>
              </a:tabLst>
            </a:pPr>
            <a:r>
              <a:rPr lang="en" sz="5000" b="0" strike="noStrike" spc="-1">
                <a:solidFill>
                  <a:schemeClr val="dk1"/>
                </a:solidFill>
                <a:latin typeface="DM Sans ExtraLight"/>
                <a:ea typeface="DM Sans ExtraLight"/>
              </a:rPr>
              <a:t>02</a:t>
            </a:r>
            <a:endParaRPr lang="fr-FR" sz="5000" b="0" strike="noStrike" spc="-1">
              <a:solidFill>
                <a:schemeClr val="dk1"/>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 name="Google Shape;166;p30"/>
          <p:cNvPicPr/>
          <p:nvPr/>
        </p:nvPicPr>
        <p:blipFill>
          <a:blip r:embed="rId2">
            <a:extLst>
              <a:ext uri="{28A0092B-C50C-407E-A947-70E740481C1C}">
                <a14:useLocalDpi xmlns:a14="http://schemas.microsoft.com/office/drawing/2010/main" val="0"/>
              </a:ext>
            </a:extLst>
          </a:blip>
          <a:srcRect t="45" b="45"/>
          <a:stretch/>
        </p:blipFill>
        <p:spPr>
          <a:xfrm>
            <a:off x="5715720" y="0"/>
            <a:ext cx="3427920" cy="5143320"/>
          </a:xfrm>
          <a:prstGeom prst="rect">
            <a:avLst/>
          </a:prstGeom>
          <a:ln w="0">
            <a:noFill/>
          </a:ln>
        </p:spPr>
      </p:pic>
      <p:sp>
        <p:nvSpPr>
          <p:cNvPr id="81" name="PlaceHolder 1"/>
          <p:cNvSpPr>
            <a:spLocks noGrp="1"/>
          </p:cNvSpPr>
          <p:nvPr>
            <p:ph type="title" idx="4294967295"/>
          </p:nvPr>
        </p:nvSpPr>
        <p:spPr>
          <a:xfrm>
            <a:off x="0" y="228600"/>
            <a:ext cx="5324475" cy="1828800"/>
          </a:xfrm>
          <a:prstGeom prst="rect">
            <a:avLst/>
          </a:prstGeom>
          <a:noFill/>
          <a:ln w="0">
            <a:noFill/>
          </a:ln>
        </p:spPr>
        <p:txBody>
          <a:bodyPr lIns="91440" tIns="91440" rIns="91440" bIns="91440" anchor="t">
            <a:normAutofit/>
          </a:bodyPr>
          <a:lstStyle/>
          <a:p>
            <a:pPr>
              <a:lnSpc>
                <a:spcPct val="100000"/>
              </a:lnSpc>
              <a:tabLst>
                <a:tab pos="0" algn="l"/>
              </a:tabLst>
            </a:pPr>
            <a:r>
              <a:rPr lang="en" sz="3000" b="0" strike="noStrike" spc="-1" dirty="0">
                <a:solidFill>
                  <a:schemeClr val="dk1"/>
                </a:solidFill>
                <a:latin typeface="DM Sans ExtraLight"/>
                <a:ea typeface="DM Sans ExtraLight"/>
              </a:rPr>
              <a:t>Overview of Gas Sensor Project</a:t>
            </a:r>
            <a:endParaRPr lang="fr-FR" sz="3000" b="0" strike="noStrike" spc="-1" dirty="0">
              <a:solidFill>
                <a:schemeClr val="dk1"/>
              </a:solidFill>
              <a:latin typeface="Arial"/>
            </a:endParaRPr>
          </a:p>
        </p:txBody>
      </p:sp>
      <p:sp>
        <p:nvSpPr>
          <p:cNvPr id="82" name="PlaceHolder 2"/>
          <p:cNvSpPr>
            <a:spLocks noGrp="1"/>
          </p:cNvSpPr>
          <p:nvPr>
            <p:ph idx="4294967295"/>
          </p:nvPr>
        </p:nvSpPr>
        <p:spPr>
          <a:xfrm>
            <a:off x="0" y="2524125"/>
            <a:ext cx="5324475" cy="239077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The main goal of this project is to design a gas detection system that alerts users through visual and auditory signals. With a user-friendly LCD interface, participants can easily monitor gas levels and respond to any detected hazards swiftly.</a:t>
            </a:r>
            <a:endParaRPr lang="fr-FR" sz="140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Working Mechanism</a:t>
            </a:r>
            <a:endParaRPr lang="fr-FR" sz="3000" b="0" strike="noStrike" spc="-1">
              <a:solidFill>
                <a:schemeClr val="dk1"/>
              </a:solidFill>
              <a:latin typeface="Arial"/>
            </a:endParaRPr>
          </a:p>
        </p:txBody>
      </p:sp>
      <p:sp>
        <p:nvSpPr>
          <p:cNvPr id="84"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Our gas sensor detects specific gases and sends signals to the Arduino UNO, which processes this information and displays it on an LCD. If gas levels exceed safe limits, an LED light will alert users, and a buzzer will sound an alarm.</a:t>
            </a:r>
            <a:endParaRPr lang="en-US" sz="1400" b="0" strike="noStrike" spc="-1">
              <a:solidFill>
                <a:srgbClr val="FFFFFF"/>
              </a:solidFill>
              <a:latin typeface="OpenSymbo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PlaceHolder 1"/>
          <p:cNvSpPr>
            <a:spLocks noGrp="1"/>
          </p:cNvSpPr>
          <p:nvPr>
            <p:ph type="title" idx="4294967295"/>
          </p:nvPr>
        </p:nvSpPr>
        <p:spPr>
          <a:xfrm>
            <a:off x="0" y="466725"/>
            <a:ext cx="6229350" cy="196215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a:solidFill>
                  <a:schemeClr val="dk1"/>
                </a:solidFill>
                <a:latin typeface="DM Sans ExtraLight"/>
                <a:ea typeface="DM Sans ExtraLight"/>
              </a:rPr>
              <a:t>Components Explanation</a:t>
            </a:r>
            <a:endParaRPr lang="fr-FR" sz="5000" b="0" strike="noStrike" spc="-1">
              <a:solidFill>
                <a:schemeClr val="dk1"/>
              </a:solidFill>
              <a:latin typeface="Arial"/>
            </a:endParaRPr>
          </a:p>
        </p:txBody>
      </p:sp>
      <p:sp>
        <p:nvSpPr>
          <p:cNvPr id="87" name="PlaceHolder 3"/>
          <p:cNvSpPr>
            <a:spLocks noGrp="1"/>
          </p:cNvSpPr>
          <p:nvPr>
            <p:ph type="title" idx="4294967295"/>
          </p:nvPr>
        </p:nvSpPr>
        <p:spPr>
          <a:xfrm>
            <a:off x="7877175" y="3457575"/>
            <a:ext cx="1266825" cy="895350"/>
          </a:xfrm>
          <a:prstGeom prst="rect">
            <a:avLst/>
          </a:prstGeom>
          <a:noFill/>
          <a:ln w="0">
            <a:noFill/>
          </a:ln>
        </p:spPr>
        <p:txBody>
          <a:bodyPr lIns="91440" tIns="91440" rIns="91440" bIns="91440" anchor="ctr">
            <a:normAutofit fontScale="90000"/>
          </a:bodyPr>
          <a:lstStyle/>
          <a:p>
            <a:pPr indent="0" algn="r">
              <a:lnSpc>
                <a:spcPct val="100000"/>
              </a:lnSpc>
              <a:buNone/>
              <a:tabLst>
                <a:tab pos="0" algn="l"/>
              </a:tabLst>
            </a:pPr>
            <a:r>
              <a:rPr lang="en" sz="5000" b="0" strike="noStrike" spc="-1">
                <a:solidFill>
                  <a:schemeClr val="dk1"/>
                </a:solidFill>
                <a:latin typeface="DM Sans ExtraLight"/>
                <a:ea typeface="DM Sans ExtraLight"/>
              </a:rPr>
              <a:t>03</a:t>
            </a:r>
            <a:endParaRPr lang="fr-FR" sz="5000" b="0" strike="noStrike" spc="-1">
              <a:solidFill>
                <a:schemeClr val="dk1"/>
              </a:solidFill>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title" idx="4294967295"/>
          </p:nvPr>
        </p:nvSpPr>
        <p:spPr>
          <a:xfrm>
            <a:off x="0" y="228600"/>
            <a:ext cx="8686800" cy="6953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LCD (16x2) Usage</a:t>
            </a:r>
            <a:endParaRPr lang="fr-FR" sz="3000" b="0" strike="noStrike" spc="-1">
              <a:solidFill>
                <a:schemeClr val="dk1"/>
              </a:solidFill>
              <a:latin typeface="Arial"/>
            </a:endParaRPr>
          </a:p>
        </p:txBody>
      </p:sp>
      <p:sp>
        <p:nvSpPr>
          <p:cNvPr id="89" name="PlaceHolder 2"/>
          <p:cNvSpPr>
            <a:spLocks noGrp="1"/>
          </p:cNvSpPr>
          <p:nvPr>
            <p:ph type="subTitle" idx="4294967295"/>
          </p:nvPr>
        </p:nvSpPr>
        <p:spPr>
          <a:xfrm>
            <a:off x="0" y="2800349"/>
            <a:ext cx="5818909" cy="2201141"/>
          </a:xfrm>
          <a:prstGeom prst="rect">
            <a:avLst/>
          </a:prstGeom>
          <a:noFill/>
          <a:ln w="0">
            <a:noFill/>
          </a:ln>
        </p:spPr>
        <p:txBody>
          <a:bodyPr lIns="91440" tIns="91440" rIns="91440" bIns="91440" anchor="t">
            <a:normAutofit fontScale="77500" lnSpcReduction="20000"/>
          </a:bodyPr>
          <a:lstStyle/>
          <a:p>
            <a:pPr indent="0">
              <a:lnSpc>
                <a:spcPct val="100000"/>
              </a:lnSpc>
              <a:buNone/>
              <a:tabLst>
                <a:tab pos="0" algn="l"/>
              </a:tabLst>
            </a:pPr>
            <a:r>
              <a:rPr lang="en-US" sz="1400" dirty="0"/>
              <a:t>The 16x2 LCD clearly displays gas levels and system status. It's simple to connect with an Arduino, making it easy for users to monitor safety in real time and take quick action if needed.</a:t>
            </a:r>
            <a:endParaRPr lang="en-US" sz="1400" spc="-1" dirty="0">
              <a:solidFill>
                <a:srgbClr val="FFFFFF"/>
              </a:solidFill>
              <a:latin typeface="OpenSymbol"/>
            </a:endParaRPr>
          </a:p>
          <a:p>
            <a:pPr indent="0">
              <a:lnSpc>
                <a:spcPct val="100000"/>
              </a:lnSpc>
              <a:buNone/>
              <a:tabLst>
                <a:tab pos="0" algn="l"/>
              </a:tabLst>
            </a:pPr>
            <a:r>
              <a:rPr lang="en-US" sz="1400" spc="-1" dirty="0">
                <a:solidFill>
                  <a:srgbClr val="FFFFFF"/>
                </a:solidFill>
                <a:latin typeface="OpenSymbol"/>
              </a:rPr>
              <a:t>The pin configuration is given as:</a:t>
            </a:r>
          </a:p>
          <a:p>
            <a:pPr indent="0">
              <a:lnSpc>
                <a:spcPct val="100000"/>
              </a:lnSpc>
              <a:buNone/>
              <a:tabLst>
                <a:tab pos="0" algn="l"/>
              </a:tabLst>
            </a:pPr>
            <a:r>
              <a:rPr lang="en-US" sz="1400" dirty="0"/>
              <a:t>1 — VSS: Ground (0V)</a:t>
            </a:r>
            <a:br>
              <a:rPr lang="en-US" sz="1400" dirty="0"/>
            </a:br>
            <a:r>
              <a:rPr lang="en-US" sz="1400" dirty="0"/>
              <a:t>2 — VDD: +5V power supply</a:t>
            </a:r>
            <a:br>
              <a:rPr lang="en-US" sz="1400" dirty="0"/>
            </a:br>
            <a:r>
              <a:rPr lang="en-US" sz="1400" dirty="0"/>
              <a:t>3 — V0: Contrast adjustment (connect to potentiometer)</a:t>
            </a:r>
            <a:br>
              <a:rPr lang="en-US" sz="1400" dirty="0"/>
            </a:br>
            <a:r>
              <a:rPr lang="en-US" sz="1400" dirty="0"/>
              <a:t>4 — RS: Register Select (0 = Command, 1 = Data)</a:t>
            </a:r>
            <a:br>
              <a:rPr lang="en-US" sz="1400" dirty="0"/>
            </a:br>
            <a:r>
              <a:rPr lang="en-US" sz="1400" dirty="0"/>
              <a:t>5 — RW: Read/Write (0 = Write, 1 = Read)</a:t>
            </a:r>
            <a:br>
              <a:rPr lang="en-US" sz="1400" dirty="0"/>
            </a:br>
            <a:r>
              <a:rPr lang="en-US" sz="1400" dirty="0"/>
              <a:t>6 — E (Enable): Activates the LCD when toggled</a:t>
            </a:r>
            <a:br>
              <a:rPr lang="en-US" sz="1400" dirty="0"/>
            </a:br>
            <a:r>
              <a:rPr lang="en-US" sz="1400" dirty="0"/>
              <a:t>7 to 14 — D0 to D7: Data pins (use D4 to D7 for 4-bit mode)</a:t>
            </a:r>
            <a:br>
              <a:rPr lang="en-US" sz="1400" dirty="0"/>
            </a:br>
            <a:r>
              <a:rPr lang="en-US" sz="1400" dirty="0"/>
              <a:t>15 — LED+ (A): Backlight anode (+5V)</a:t>
            </a:r>
            <a:br>
              <a:rPr lang="en-US" sz="1400" dirty="0"/>
            </a:br>
            <a:r>
              <a:rPr lang="en-US" sz="1400" dirty="0"/>
              <a:t>16 — LED− (K): Backlight cathode (GND)</a:t>
            </a:r>
          </a:p>
          <a:p>
            <a:pPr indent="0">
              <a:lnSpc>
                <a:spcPct val="100000"/>
              </a:lnSpc>
              <a:buNone/>
              <a:tabLst>
                <a:tab pos="0" algn="l"/>
              </a:tabLst>
            </a:pPr>
            <a:endParaRPr lang="en-US" sz="1400" dirty="0"/>
          </a:p>
        </p:txBody>
      </p:sp>
      <p:pic>
        <p:nvPicPr>
          <p:cNvPr id="3" name="Picture 2">
            <a:extLst>
              <a:ext uri="{FF2B5EF4-FFF2-40B4-BE49-F238E27FC236}">
                <a16:creationId xmlns:a16="http://schemas.microsoft.com/office/drawing/2014/main" id="{805BD3F9-A7A9-DB22-7264-F8D72B94D32E}"/>
              </a:ext>
            </a:extLst>
          </p:cNvPr>
          <p:cNvPicPr>
            <a:picLocks noChangeAspect="1"/>
          </p:cNvPicPr>
          <p:nvPr/>
        </p:nvPicPr>
        <p:blipFill>
          <a:blip r:embed="rId2">
            <a:clrChange>
              <a:clrFrom>
                <a:srgbClr val="272C30"/>
              </a:clrFrom>
              <a:clrTo>
                <a:srgbClr val="272C30">
                  <a:alpha val="0"/>
                </a:srgbClr>
              </a:clrTo>
            </a:clrChange>
            <a:alphaModFix amt="85000"/>
          </a:blip>
          <a:stretch>
            <a:fillRect/>
          </a:stretch>
        </p:blipFill>
        <p:spPr>
          <a:xfrm>
            <a:off x="5925312" y="78962"/>
            <a:ext cx="3224646" cy="4985576"/>
          </a:xfrm>
          <a:prstGeom prst="rect">
            <a:avLst/>
          </a:prstGeom>
        </p:spPr>
      </p:pic>
    </p:spTree>
  </p:cSld>
  <p:clrMapOvr>
    <a:masterClrMapping/>
  </p:clrMapOvr>
</p:sld>
</file>

<file path=ppt/theme/theme1.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135</TotalTime>
  <Words>976</Words>
  <Application>Microsoft Office PowerPoint</Application>
  <PresentationFormat>On-screen Show (16:9)</PresentationFormat>
  <Paragraphs>66</Paragraphs>
  <Slides>21</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21</vt:i4>
      </vt:variant>
    </vt:vector>
  </HeadingPairs>
  <TitlesOfParts>
    <vt:vector size="30" baseType="lpstr">
      <vt:lpstr>Arial</vt:lpstr>
      <vt:lpstr>DM Sans ExtraLight</vt:lpstr>
      <vt:lpstr>Karla Light</vt:lpstr>
      <vt:lpstr>OpenSymbol</vt:lpstr>
      <vt:lpstr>Symbol</vt:lpstr>
      <vt:lpstr>Wingdings</vt:lpstr>
      <vt:lpstr>Secret Service by Slidesgo</vt:lpstr>
      <vt:lpstr>Secret Service by Slidesgo</vt:lpstr>
      <vt:lpstr>Secret Service by Slidesgo</vt:lpstr>
      <vt:lpstr>Gas Detecting Alarm System </vt:lpstr>
      <vt:lpstr>Introduction</vt:lpstr>
      <vt:lpstr>Definition and Importance</vt:lpstr>
      <vt:lpstr>Common Applications</vt:lpstr>
      <vt:lpstr>Project Overview</vt:lpstr>
      <vt:lpstr>Overview of Gas Sensor Project</vt:lpstr>
      <vt:lpstr>Working Mechanism</vt:lpstr>
      <vt:lpstr>Components Explanation</vt:lpstr>
      <vt:lpstr>LCD (16x2) Usage</vt:lpstr>
      <vt:lpstr>Gas Sensor Functionality</vt:lpstr>
      <vt:lpstr>Arduino UNO Features</vt:lpstr>
      <vt:lpstr>LED Indicators and Buzzer Functions</vt:lpstr>
      <vt:lpstr>Tinkercad Simulation</vt:lpstr>
      <vt:lpstr>Benefits of Simulation</vt:lpstr>
      <vt:lpstr>Circuit Design</vt:lpstr>
      <vt:lpstr>Basic Layout</vt:lpstr>
      <vt:lpstr>PowerPoint Presentation</vt:lpstr>
      <vt:lpstr>Code Overview</vt:lpstr>
      <vt:lpstr>// C++ code #include &lt;Adafruit_LiquidCrystal.h&gt; int gassensor = 0; Adafruit_LiquidCrystal lcd_1(0); void setup() {   pinMode(A0, INPUT);   Serial.begin(9600);   lcd_1.begin(16, 2);   pinMode(7, OUTPUT);   pinMode(6, OUTPUT);   pinMode(11, OUTPUT); }void loop() {   gassensor = analogRead(A0);   Serial.println(gassensor);  </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Monalisa Acharya</cp:lastModifiedBy>
  <cp:revision>1</cp:revision>
  <dcterms:modified xsi:type="dcterms:W3CDTF">2025-06-21T07:22:46Z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2025-06-20T18:09:30Z</dcterms:created>
  <dc:creator>Unknown Creator</dc:creator>
  <dc:description/>
  <dc:language>en-US</dc:language>
  <cp:lastModifiedBy>Unknown Creator</cp:lastModifiedBy>
  <dcterms:modified xsi:type="dcterms:W3CDTF">2025-06-20T18:09:30Z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23</vt:r8>
  </property>
</Properties>
</file>